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4"/>
  </p:sldMasterIdLst>
  <p:sldIdLst>
    <p:sldId id="256" r:id="rId5"/>
  </p:sldIdLst>
  <p:sldSz cx="7559675" cy="176403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E5D6"/>
    <a:srgbClr val="E7E7E9"/>
    <a:srgbClr val="92D506"/>
    <a:srgbClr val="EB7A1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2" autoAdjust="0"/>
    <p:restoredTop sz="94660"/>
  </p:normalViewPr>
  <p:slideViewPr>
    <p:cSldViewPr snapToGrid="0">
      <p:cViewPr>
        <p:scale>
          <a:sx n="110" d="100"/>
          <a:sy n="110" d="100"/>
        </p:scale>
        <p:origin x="816"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5" Type="http://schemas.openxmlformats.org/officeDocument/2006/relationships/slide" Target="slides/slide1.xml"/><Relationship Id="rId4" Type="http://schemas.openxmlformats.org/officeDocument/2006/relationships/slideMaster" Target="slideMasters/slideMaster1.xml"/><Relationship Id="rId9"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Emvarias!$B$6</c:f>
              <c:strCache>
                <c:ptCount val="1"/>
                <c:pt idx="0">
                  <c:v>Julio</c:v>
                </c:pt>
              </c:strCache>
            </c:strRef>
          </c:tx>
          <c:spPr>
            <a:solidFill>
              <a:srgbClr val="001765"/>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s-CO"/>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Emvarias!$C$5:$G$5</c:f>
              <c:strCache>
                <c:ptCount val="5"/>
                <c:pt idx="0">
                  <c:v>Satisfacción</c:v>
                </c:pt>
                <c:pt idx="1">
                  <c:v>Facilidad</c:v>
                </c:pt>
                <c:pt idx="2">
                  <c:v>Solución</c:v>
                </c:pt>
                <c:pt idx="3">
                  <c:v>Amabilidad</c:v>
                </c:pt>
                <c:pt idx="4">
                  <c:v>Recomendación</c:v>
                </c:pt>
              </c:strCache>
            </c:strRef>
          </c:cat>
          <c:val>
            <c:numRef>
              <c:f>Emvarias!$C$6:$G$6</c:f>
              <c:numCache>
                <c:formatCode>0.0%</c:formatCode>
                <c:ptCount val="5"/>
                <c:pt idx="0">
                  <c:v>0.95599999999999996</c:v>
                </c:pt>
                <c:pt idx="1">
                  <c:v>0.86199999999999999</c:v>
                </c:pt>
                <c:pt idx="2">
                  <c:v>0.95299999999999996</c:v>
                </c:pt>
                <c:pt idx="3">
                  <c:v>0.96299999999999997</c:v>
                </c:pt>
                <c:pt idx="4">
                  <c:v>0.93899999999999995</c:v>
                </c:pt>
              </c:numCache>
            </c:numRef>
          </c:val>
          <c:extLst>
            <c:ext xmlns:c16="http://schemas.microsoft.com/office/drawing/2014/chart" uri="{C3380CC4-5D6E-409C-BE32-E72D297353CC}">
              <c16:uniqueId val="{00000000-6A13-4235-ABE6-0741DF2AA403}"/>
            </c:ext>
          </c:extLst>
        </c:ser>
        <c:ser>
          <c:idx val="1"/>
          <c:order val="1"/>
          <c:tx>
            <c:strRef>
              <c:f>Emvarias!$B$7</c:f>
              <c:strCache>
                <c:ptCount val="1"/>
                <c:pt idx="0">
                  <c:v>Agosto</c:v>
                </c:pt>
              </c:strCache>
            </c:strRef>
          </c:tx>
          <c:spPr>
            <a:solidFill>
              <a:srgbClr val="92D506"/>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s-CO"/>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Emvarias!$C$5:$G$5</c:f>
              <c:strCache>
                <c:ptCount val="5"/>
                <c:pt idx="0">
                  <c:v>Satisfacción</c:v>
                </c:pt>
                <c:pt idx="1">
                  <c:v>Facilidad</c:v>
                </c:pt>
                <c:pt idx="2">
                  <c:v>Solución</c:v>
                </c:pt>
                <c:pt idx="3">
                  <c:v>Amabilidad</c:v>
                </c:pt>
                <c:pt idx="4">
                  <c:v>Recomendación</c:v>
                </c:pt>
              </c:strCache>
            </c:strRef>
          </c:cat>
          <c:val>
            <c:numRef>
              <c:f>Emvarias!$C$7:$G$7</c:f>
              <c:numCache>
                <c:formatCode>0.0%</c:formatCode>
                <c:ptCount val="5"/>
                <c:pt idx="0">
                  <c:v>0.95499999999999996</c:v>
                </c:pt>
                <c:pt idx="1">
                  <c:v>0.91600000000000004</c:v>
                </c:pt>
                <c:pt idx="2">
                  <c:v>0.91500000000000004</c:v>
                </c:pt>
                <c:pt idx="3">
                  <c:v>0.98199999999999998</c:v>
                </c:pt>
                <c:pt idx="4">
                  <c:v>0.93700000000000006</c:v>
                </c:pt>
              </c:numCache>
            </c:numRef>
          </c:val>
          <c:extLst>
            <c:ext xmlns:c16="http://schemas.microsoft.com/office/drawing/2014/chart" uri="{C3380CC4-5D6E-409C-BE32-E72D297353CC}">
              <c16:uniqueId val="{00000001-6A13-4235-ABE6-0741DF2AA403}"/>
            </c:ext>
          </c:extLst>
        </c:ser>
        <c:ser>
          <c:idx val="2"/>
          <c:order val="2"/>
          <c:tx>
            <c:strRef>
              <c:f>Emvarias!$B$8</c:f>
              <c:strCache>
                <c:ptCount val="1"/>
                <c:pt idx="0">
                  <c:v>Septiembre</c:v>
                </c:pt>
              </c:strCache>
            </c:strRef>
          </c:tx>
          <c:spPr>
            <a:solidFill>
              <a:srgbClr val="E7E7E9"/>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s-CO"/>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Emvarias!$C$5:$G$5</c:f>
              <c:strCache>
                <c:ptCount val="5"/>
                <c:pt idx="0">
                  <c:v>Satisfacción</c:v>
                </c:pt>
                <c:pt idx="1">
                  <c:v>Facilidad</c:v>
                </c:pt>
                <c:pt idx="2">
                  <c:v>Solución</c:v>
                </c:pt>
                <c:pt idx="3">
                  <c:v>Amabilidad</c:v>
                </c:pt>
                <c:pt idx="4">
                  <c:v>Recomendación</c:v>
                </c:pt>
              </c:strCache>
            </c:strRef>
          </c:cat>
          <c:val>
            <c:numRef>
              <c:f>Emvarias!$C$8:$G$8</c:f>
              <c:numCache>
                <c:formatCode>0.0%</c:formatCode>
                <c:ptCount val="5"/>
                <c:pt idx="0">
                  <c:v>0.94299999999999995</c:v>
                </c:pt>
                <c:pt idx="1">
                  <c:v>0.88400000000000001</c:v>
                </c:pt>
                <c:pt idx="2">
                  <c:v>0.92800000000000005</c:v>
                </c:pt>
                <c:pt idx="3">
                  <c:v>0.96299999999999997</c:v>
                </c:pt>
                <c:pt idx="4">
                  <c:v>0.94599999999999995</c:v>
                </c:pt>
              </c:numCache>
            </c:numRef>
          </c:val>
          <c:extLst>
            <c:ext xmlns:c16="http://schemas.microsoft.com/office/drawing/2014/chart" uri="{C3380CC4-5D6E-409C-BE32-E72D297353CC}">
              <c16:uniqueId val="{00000002-6A13-4235-ABE6-0741DF2AA403}"/>
            </c:ext>
          </c:extLst>
        </c:ser>
        <c:dLbls>
          <c:dLblPos val="outEnd"/>
          <c:showLegendKey val="0"/>
          <c:showVal val="1"/>
          <c:showCatName val="0"/>
          <c:showSerName val="0"/>
          <c:showPercent val="0"/>
          <c:showBubbleSize val="0"/>
        </c:dLbls>
        <c:gapWidth val="100"/>
        <c:overlap val="-24"/>
        <c:axId val="981149584"/>
        <c:axId val="705517392"/>
      </c:barChart>
      <c:catAx>
        <c:axId val="981149584"/>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s-CO"/>
          </a:p>
        </c:txPr>
        <c:crossAx val="705517392"/>
        <c:crosses val="autoZero"/>
        <c:auto val="1"/>
        <c:lblAlgn val="ctr"/>
        <c:lblOffset val="100"/>
        <c:noMultiLvlLbl val="0"/>
      </c:catAx>
      <c:valAx>
        <c:axId val="705517392"/>
        <c:scaling>
          <c:orientation val="minMax"/>
          <c:min val="0.8"/>
        </c:scaling>
        <c:delete val="1"/>
        <c:axPos val="l"/>
        <c:numFmt formatCode="0.0%" sourceLinked="1"/>
        <c:majorTickMark val="none"/>
        <c:minorTickMark val="none"/>
        <c:tickLblPos val="nextTo"/>
        <c:crossAx val="981149584"/>
        <c:crosses val="autoZero"/>
        <c:crossBetween val="between"/>
        <c:majorUnit val="2.0000000000000004E-2"/>
        <c:minorUnit val="6.0000000000000019E-3"/>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s-CO"/>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CO"/>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008557844374311E-2"/>
          <c:y val="9.9790350340175346E-2"/>
          <c:w val="0.93982906630819663"/>
          <c:h val="0.65055040255044894"/>
        </c:manualLayout>
      </c:layout>
      <c:barChart>
        <c:barDir val="col"/>
        <c:grouping val="clustered"/>
        <c:varyColors val="0"/>
        <c:ser>
          <c:idx val="0"/>
          <c:order val="0"/>
          <c:tx>
            <c:strRef>
              <c:f>Emvarias!$B$15</c:f>
              <c:strCache>
                <c:ptCount val="1"/>
                <c:pt idx="0">
                  <c:v>Julio</c:v>
                </c:pt>
              </c:strCache>
            </c:strRef>
          </c:tx>
          <c:spPr>
            <a:solidFill>
              <a:srgbClr val="001765"/>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s-CO"/>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Emvarias!$C$14:$G$14</c:f>
              <c:strCache>
                <c:ptCount val="5"/>
                <c:pt idx="0">
                  <c:v>Satisfacción</c:v>
                </c:pt>
                <c:pt idx="1">
                  <c:v>Facilidad</c:v>
                </c:pt>
                <c:pt idx="2">
                  <c:v>Solución</c:v>
                </c:pt>
                <c:pt idx="3">
                  <c:v>Amabilidad</c:v>
                </c:pt>
                <c:pt idx="4">
                  <c:v>Recomendación</c:v>
                </c:pt>
              </c:strCache>
            </c:strRef>
          </c:cat>
          <c:val>
            <c:numRef>
              <c:f>Emvarias!$C$15:$G$15</c:f>
              <c:numCache>
                <c:formatCode>0.0%</c:formatCode>
                <c:ptCount val="5"/>
                <c:pt idx="0">
                  <c:v>0.58099999999999996</c:v>
                </c:pt>
                <c:pt idx="1">
                  <c:v>0.57199999999999995</c:v>
                </c:pt>
                <c:pt idx="2">
                  <c:v>0.84599999999999997</c:v>
                </c:pt>
                <c:pt idx="3">
                  <c:v>0.7</c:v>
                </c:pt>
                <c:pt idx="4">
                  <c:v>0.64900000000000002</c:v>
                </c:pt>
              </c:numCache>
            </c:numRef>
          </c:val>
          <c:extLst>
            <c:ext xmlns:c16="http://schemas.microsoft.com/office/drawing/2014/chart" uri="{C3380CC4-5D6E-409C-BE32-E72D297353CC}">
              <c16:uniqueId val="{00000000-CDC0-4DB5-894A-3BEE30B029C4}"/>
            </c:ext>
          </c:extLst>
        </c:ser>
        <c:ser>
          <c:idx val="1"/>
          <c:order val="1"/>
          <c:tx>
            <c:strRef>
              <c:f>Emvarias!$B$16</c:f>
              <c:strCache>
                <c:ptCount val="1"/>
                <c:pt idx="0">
                  <c:v>Agosto</c:v>
                </c:pt>
              </c:strCache>
            </c:strRef>
          </c:tx>
          <c:spPr>
            <a:solidFill>
              <a:srgbClr val="EB7A1F"/>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s-CO"/>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Emvarias!$C$14:$G$14</c:f>
              <c:strCache>
                <c:ptCount val="5"/>
                <c:pt idx="0">
                  <c:v>Satisfacción</c:v>
                </c:pt>
                <c:pt idx="1">
                  <c:v>Facilidad</c:v>
                </c:pt>
                <c:pt idx="2">
                  <c:v>Solución</c:v>
                </c:pt>
                <c:pt idx="3">
                  <c:v>Amabilidad</c:v>
                </c:pt>
                <c:pt idx="4">
                  <c:v>Recomendación</c:v>
                </c:pt>
              </c:strCache>
            </c:strRef>
          </c:cat>
          <c:val>
            <c:numRef>
              <c:f>Emvarias!$C$16:$G$16</c:f>
              <c:numCache>
                <c:formatCode>0.0%</c:formatCode>
                <c:ptCount val="5"/>
                <c:pt idx="0">
                  <c:v>0.875</c:v>
                </c:pt>
                <c:pt idx="1">
                  <c:v>0.8</c:v>
                </c:pt>
                <c:pt idx="2">
                  <c:v>1</c:v>
                </c:pt>
                <c:pt idx="3">
                  <c:v>0.95</c:v>
                </c:pt>
                <c:pt idx="4">
                  <c:v>0.85499999999999998</c:v>
                </c:pt>
              </c:numCache>
            </c:numRef>
          </c:val>
          <c:extLst>
            <c:ext xmlns:c16="http://schemas.microsoft.com/office/drawing/2014/chart" uri="{C3380CC4-5D6E-409C-BE32-E72D297353CC}">
              <c16:uniqueId val="{00000001-CDC0-4DB5-894A-3BEE30B029C4}"/>
            </c:ext>
          </c:extLst>
        </c:ser>
        <c:ser>
          <c:idx val="2"/>
          <c:order val="2"/>
          <c:tx>
            <c:strRef>
              <c:f>Emvarias!$B$17</c:f>
              <c:strCache>
                <c:ptCount val="1"/>
                <c:pt idx="0">
                  <c:v>Septiembre</c:v>
                </c:pt>
              </c:strCache>
            </c:strRef>
          </c:tx>
          <c:spPr>
            <a:solidFill>
              <a:srgbClr val="FBE5D6"/>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s-CO"/>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Emvarias!$C$14:$G$14</c:f>
              <c:strCache>
                <c:ptCount val="5"/>
                <c:pt idx="0">
                  <c:v>Satisfacción</c:v>
                </c:pt>
                <c:pt idx="1">
                  <c:v>Facilidad</c:v>
                </c:pt>
                <c:pt idx="2">
                  <c:v>Solución</c:v>
                </c:pt>
                <c:pt idx="3">
                  <c:v>Amabilidad</c:v>
                </c:pt>
                <c:pt idx="4">
                  <c:v>Recomendación</c:v>
                </c:pt>
              </c:strCache>
            </c:strRef>
          </c:cat>
          <c:val>
            <c:numRef>
              <c:f>Emvarias!$C$17:$G$17</c:f>
              <c:numCache>
                <c:formatCode>0.0%</c:formatCode>
                <c:ptCount val="5"/>
                <c:pt idx="0">
                  <c:v>0.71399999999999997</c:v>
                </c:pt>
                <c:pt idx="1">
                  <c:v>0.85699999999999998</c:v>
                </c:pt>
                <c:pt idx="2">
                  <c:v>0.92800000000000005</c:v>
                </c:pt>
                <c:pt idx="3">
                  <c:v>0.85699999999999998</c:v>
                </c:pt>
                <c:pt idx="4">
                  <c:v>0.78500000000000003</c:v>
                </c:pt>
              </c:numCache>
            </c:numRef>
          </c:val>
          <c:extLst>
            <c:ext xmlns:c16="http://schemas.microsoft.com/office/drawing/2014/chart" uri="{C3380CC4-5D6E-409C-BE32-E72D297353CC}">
              <c16:uniqueId val="{00000002-CDC0-4DB5-894A-3BEE30B029C4}"/>
            </c:ext>
          </c:extLst>
        </c:ser>
        <c:dLbls>
          <c:dLblPos val="inEnd"/>
          <c:showLegendKey val="0"/>
          <c:showVal val="1"/>
          <c:showCatName val="0"/>
          <c:showSerName val="0"/>
          <c:showPercent val="0"/>
          <c:showBubbleSize val="0"/>
        </c:dLbls>
        <c:gapWidth val="100"/>
        <c:overlap val="-24"/>
        <c:axId val="793280096"/>
        <c:axId val="767341504"/>
      </c:barChart>
      <c:catAx>
        <c:axId val="793280096"/>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s-CO"/>
          </a:p>
        </c:txPr>
        <c:crossAx val="767341504"/>
        <c:crosses val="autoZero"/>
        <c:auto val="1"/>
        <c:lblAlgn val="ctr"/>
        <c:lblOffset val="100"/>
        <c:noMultiLvlLbl val="0"/>
      </c:catAx>
      <c:valAx>
        <c:axId val="767341504"/>
        <c:scaling>
          <c:orientation val="minMax"/>
        </c:scaling>
        <c:delete val="1"/>
        <c:axPos val="l"/>
        <c:numFmt formatCode="0.0%" sourceLinked="1"/>
        <c:majorTickMark val="none"/>
        <c:minorTickMark val="none"/>
        <c:tickLblPos val="nextTo"/>
        <c:crossAx val="793280096"/>
        <c:crosses val="autoZero"/>
        <c:crossBetween val="between"/>
      </c:valAx>
      <c:spPr>
        <a:noFill/>
        <a:ln>
          <a:noFill/>
        </a:ln>
        <a:effectLst/>
      </c:spPr>
    </c:plotArea>
    <c:legend>
      <c:legendPos val="b"/>
      <c:layout>
        <c:manualLayout>
          <c:xMode val="edge"/>
          <c:yMode val="edge"/>
          <c:x val="0.28370837591775044"/>
          <c:y val="0.8837466646645028"/>
          <c:w val="0.43258311894429252"/>
          <c:h val="0.11625310819783109"/>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s-CO"/>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CO"/>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7">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207">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566976" y="2886967"/>
            <a:ext cx="6425724" cy="6141438"/>
          </a:xfrm>
        </p:spPr>
        <p:txBody>
          <a:bodyPr anchor="b"/>
          <a:lstStyle>
            <a:lvl1pPr algn="ctr">
              <a:defRPr sz="496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944960" y="9265242"/>
            <a:ext cx="5669756" cy="4258988"/>
          </a:xfr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B4D58BE2-6B77-49BE-9DF9-625BB437FB20}" type="datetimeFigureOut">
              <a:rPr lang="es-CO" smtClean="0"/>
              <a:t>23/10/2025</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FB7EF072-A490-4994-A179-D50F6ABA955A}" type="slidenum">
              <a:rPr lang="es-CO" smtClean="0"/>
              <a:t>‹Nº›</a:t>
            </a:fld>
            <a:endParaRPr lang="es-CO"/>
          </a:p>
        </p:txBody>
      </p:sp>
    </p:spTree>
    <p:extLst>
      <p:ext uri="{BB962C8B-B14F-4D97-AF65-F5344CB8AC3E}">
        <p14:creationId xmlns:p14="http://schemas.microsoft.com/office/powerpoint/2010/main" val="38550525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4D58BE2-6B77-49BE-9DF9-625BB437FB20}" type="datetimeFigureOut">
              <a:rPr lang="es-CO" smtClean="0"/>
              <a:t>23/10/2025</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FB7EF072-A490-4994-A179-D50F6ABA955A}" type="slidenum">
              <a:rPr lang="es-CO" smtClean="0"/>
              <a:t>‹Nº›</a:t>
            </a:fld>
            <a:endParaRPr lang="es-CO"/>
          </a:p>
        </p:txBody>
      </p:sp>
    </p:spTree>
    <p:extLst>
      <p:ext uri="{BB962C8B-B14F-4D97-AF65-F5344CB8AC3E}">
        <p14:creationId xmlns:p14="http://schemas.microsoft.com/office/powerpoint/2010/main" val="42698292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939183"/>
            <a:ext cx="1630055" cy="14949339"/>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519728" y="939183"/>
            <a:ext cx="4795669" cy="14949339"/>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4D58BE2-6B77-49BE-9DF9-625BB437FB20}" type="datetimeFigureOut">
              <a:rPr lang="es-CO" smtClean="0"/>
              <a:t>23/10/2025</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FB7EF072-A490-4994-A179-D50F6ABA955A}" type="slidenum">
              <a:rPr lang="es-CO" smtClean="0"/>
              <a:t>‹Nº›</a:t>
            </a:fld>
            <a:endParaRPr lang="es-CO"/>
          </a:p>
        </p:txBody>
      </p:sp>
    </p:spTree>
    <p:extLst>
      <p:ext uri="{BB962C8B-B14F-4D97-AF65-F5344CB8AC3E}">
        <p14:creationId xmlns:p14="http://schemas.microsoft.com/office/powerpoint/2010/main" val="3239928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4D58BE2-6B77-49BE-9DF9-625BB437FB20}" type="datetimeFigureOut">
              <a:rPr lang="es-CO" smtClean="0"/>
              <a:t>23/10/2025</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FB7EF072-A490-4994-A179-D50F6ABA955A}" type="slidenum">
              <a:rPr lang="es-CO" smtClean="0"/>
              <a:t>‹Nº›</a:t>
            </a:fld>
            <a:endParaRPr lang="es-CO"/>
          </a:p>
        </p:txBody>
      </p:sp>
    </p:spTree>
    <p:extLst>
      <p:ext uri="{BB962C8B-B14F-4D97-AF65-F5344CB8AC3E}">
        <p14:creationId xmlns:p14="http://schemas.microsoft.com/office/powerpoint/2010/main" val="38767741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515791" y="4397830"/>
            <a:ext cx="6520220" cy="7337874"/>
          </a:xfrm>
        </p:spPr>
        <p:txBody>
          <a:bodyPr anchor="b"/>
          <a:lstStyle>
            <a:lvl1pPr>
              <a:defRPr sz="496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515791" y="11805123"/>
            <a:ext cx="6520220" cy="3858814"/>
          </a:xfrm>
        </p:spPr>
        <p:txBody>
          <a:bodyPr/>
          <a:lstStyle>
            <a:lvl1pPr marL="0" indent="0">
              <a:buNone/>
              <a:defRPr sz="1984">
                <a:solidFill>
                  <a:schemeClr val="tx1"/>
                </a:solidFill>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B4D58BE2-6B77-49BE-9DF9-625BB437FB20}" type="datetimeFigureOut">
              <a:rPr lang="es-CO" smtClean="0"/>
              <a:t>23/10/2025</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FB7EF072-A490-4994-A179-D50F6ABA955A}" type="slidenum">
              <a:rPr lang="es-CO" smtClean="0"/>
              <a:t>‹Nº›</a:t>
            </a:fld>
            <a:endParaRPr lang="es-CO"/>
          </a:p>
        </p:txBody>
      </p:sp>
    </p:spTree>
    <p:extLst>
      <p:ext uri="{BB962C8B-B14F-4D97-AF65-F5344CB8AC3E}">
        <p14:creationId xmlns:p14="http://schemas.microsoft.com/office/powerpoint/2010/main" val="34726491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519728" y="4695913"/>
            <a:ext cx="3212862" cy="1119260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3827085" y="4695913"/>
            <a:ext cx="3212862" cy="1119260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B4D58BE2-6B77-49BE-9DF9-625BB437FB20}" type="datetimeFigureOut">
              <a:rPr lang="es-CO" smtClean="0"/>
              <a:t>23/10/2025</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FB7EF072-A490-4994-A179-D50F6ABA955A}" type="slidenum">
              <a:rPr lang="es-CO" smtClean="0"/>
              <a:t>‹Nº›</a:t>
            </a:fld>
            <a:endParaRPr lang="es-CO"/>
          </a:p>
        </p:txBody>
      </p:sp>
    </p:spTree>
    <p:extLst>
      <p:ext uri="{BB962C8B-B14F-4D97-AF65-F5344CB8AC3E}">
        <p14:creationId xmlns:p14="http://schemas.microsoft.com/office/powerpoint/2010/main" val="30223611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520712" y="939186"/>
            <a:ext cx="6520220" cy="340964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520713" y="4324325"/>
            <a:ext cx="3198096" cy="2119285"/>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es-ES"/>
              <a:t>Editar los estilos de texto del patrón</a:t>
            </a:r>
          </a:p>
        </p:txBody>
      </p:sp>
      <p:sp>
        <p:nvSpPr>
          <p:cNvPr id="4" name="Content Placeholder 3"/>
          <p:cNvSpPr>
            <a:spLocks noGrp="1"/>
          </p:cNvSpPr>
          <p:nvPr>
            <p:ph sz="half" idx="2"/>
          </p:nvPr>
        </p:nvSpPr>
        <p:spPr>
          <a:xfrm>
            <a:off x="520713" y="6443610"/>
            <a:ext cx="3198096" cy="9477579"/>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3827086" y="4324325"/>
            <a:ext cx="3213847" cy="2119285"/>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es-ES"/>
              <a:t>Editar los estilos de texto del patrón</a:t>
            </a:r>
          </a:p>
        </p:txBody>
      </p:sp>
      <p:sp>
        <p:nvSpPr>
          <p:cNvPr id="6" name="Content Placeholder 5"/>
          <p:cNvSpPr>
            <a:spLocks noGrp="1"/>
          </p:cNvSpPr>
          <p:nvPr>
            <p:ph sz="quarter" idx="4"/>
          </p:nvPr>
        </p:nvSpPr>
        <p:spPr>
          <a:xfrm>
            <a:off x="3827086" y="6443610"/>
            <a:ext cx="3213847" cy="9477579"/>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B4D58BE2-6B77-49BE-9DF9-625BB437FB20}" type="datetimeFigureOut">
              <a:rPr lang="es-CO" smtClean="0"/>
              <a:t>23/10/2025</a:t>
            </a:fld>
            <a:endParaRPr lang="es-CO"/>
          </a:p>
        </p:txBody>
      </p:sp>
      <p:sp>
        <p:nvSpPr>
          <p:cNvPr id="8" name="Footer Placeholder 7"/>
          <p:cNvSpPr>
            <a:spLocks noGrp="1"/>
          </p:cNvSpPr>
          <p:nvPr>
            <p:ph type="ftr" sz="quarter" idx="11"/>
          </p:nvPr>
        </p:nvSpPr>
        <p:spPr/>
        <p:txBody>
          <a:bodyPr/>
          <a:lstStyle/>
          <a:p>
            <a:endParaRPr lang="es-CO"/>
          </a:p>
        </p:txBody>
      </p:sp>
      <p:sp>
        <p:nvSpPr>
          <p:cNvPr id="9" name="Slide Number Placeholder 8"/>
          <p:cNvSpPr>
            <a:spLocks noGrp="1"/>
          </p:cNvSpPr>
          <p:nvPr>
            <p:ph type="sldNum" sz="quarter" idx="12"/>
          </p:nvPr>
        </p:nvSpPr>
        <p:spPr/>
        <p:txBody>
          <a:bodyPr/>
          <a:lstStyle/>
          <a:p>
            <a:fld id="{FB7EF072-A490-4994-A179-D50F6ABA955A}" type="slidenum">
              <a:rPr lang="es-CO" smtClean="0"/>
              <a:t>‹Nº›</a:t>
            </a:fld>
            <a:endParaRPr lang="es-CO"/>
          </a:p>
        </p:txBody>
      </p:sp>
    </p:spTree>
    <p:extLst>
      <p:ext uri="{BB962C8B-B14F-4D97-AF65-F5344CB8AC3E}">
        <p14:creationId xmlns:p14="http://schemas.microsoft.com/office/powerpoint/2010/main" val="24347537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B4D58BE2-6B77-49BE-9DF9-625BB437FB20}" type="datetimeFigureOut">
              <a:rPr lang="es-CO" smtClean="0"/>
              <a:t>23/10/2025</a:t>
            </a:fld>
            <a:endParaRPr lang="es-CO"/>
          </a:p>
        </p:txBody>
      </p:sp>
      <p:sp>
        <p:nvSpPr>
          <p:cNvPr id="4" name="Footer Placeholder 3"/>
          <p:cNvSpPr>
            <a:spLocks noGrp="1"/>
          </p:cNvSpPr>
          <p:nvPr>
            <p:ph type="ftr" sz="quarter" idx="11"/>
          </p:nvPr>
        </p:nvSpPr>
        <p:spPr/>
        <p:txBody>
          <a:bodyPr/>
          <a:lstStyle/>
          <a:p>
            <a:endParaRPr lang="es-CO"/>
          </a:p>
        </p:txBody>
      </p:sp>
      <p:sp>
        <p:nvSpPr>
          <p:cNvPr id="5" name="Slide Number Placeholder 4"/>
          <p:cNvSpPr>
            <a:spLocks noGrp="1"/>
          </p:cNvSpPr>
          <p:nvPr>
            <p:ph type="sldNum" sz="quarter" idx="12"/>
          </p:nvPr>
        </p:nvSpPr>
        <p:spPr/>
        <p:txBody>
          <a:bodyPr/>
          <a:lstStyle/>
          <a:p>
            <a:fld id="{FB7EF072-A490-4994-A179-D50F6ABA955A}" type="slidenum">
              <a:rPr lang="es-CO" smtClean="0"/>
              <a:t>‹Nº›</a:t>
            </a:fld>
            <a:endParaRPr lang="es-CO"/>
          </a:p>
        </p:txBody>
      </p:sp>
    </p:spTree>
    <p:extLst>
      <p:ext uri="{BB962C8B-B14F-4D97-AF65-F5344CB8AC3E}">
        <p14:creationId xmlns:p14="http://schemas.microsoft.com/office/powerpoint/2010/main" val="29609517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D58BE2-6B77-49BE-9DF9-625BB437FB20}" type="datetimeFigureOut">
              <a:rPr lang="es-CO" smtClean="0"/>
              <a:t>23/10/2025</a:t>
            </a:fld>
            <a:endParaRPr lang="es-CO"/>
          </a:p>
        </p:txBody>
      </p:sp>
      <p:sp>
        <p:nvSpPr>
          <p:cNvPr id="3" name="Footer Placeholder 2"/>
          <p:cNvSpPr>
            <a:spLocks noGrp="1"/>
          </p:cNvSpPr>
          <p:nvPr>
            <p:ph type="ftr" sz="quarter" idx="11"/>
          </p:nvPr>
        </p:nvSpPr>
        <p:spPr/>
        <p:txBody>
          <a:bodyPr/>
          <a:lstStyle/>
          <a:p>
            <a:endParaRPr lang="es-CO"/>
          </a:p>
        </p:txBody>
      </p:sp>
      <p:sp>
        <p:nvSpPr>
          <p:cNvPr id="4" name="Slide Number Placeholder 3"/>
          <p:cNvSpPr>
            <a:spLocks noGrp="1"/>
          </p:cNvSpPr>
          <p:nvPr>
            <p:ph type="sldNum" sz="quarter" idx="12"/>
          </p:nvPr>
        </p:nvSpPr>
        <p:spPr/>
        <p:txBody>
          <a:bodyPr/>
          <a:lstStyle/>
          <a:p>
            <a:fld id="{FB7EF072-A490-4994-A179-D50F6ABA955A}" type="slidenum">
              <a:rPr lang="es-CO" smtClean="0"/>
              <a:t>‹Nº›</a:t>
            </a:fld>
            <a:endParaRPr lang="es-CO"/>
          </a:p>
        </p:txBody>
      </p:sp>
    </p:spTree>
    <p:extLst>
      <p:ext uri="{BB962C8B-B14F-4D97-AF65-F5344CB8AC3E}">
        <p14:creationId xmlns:p14="http://schemas.microsoft.com/office/powerpoint/2010/main" val="11605568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520712" y="1176020"/>
            <a:ext cx="2438192" cy="4116070"/>
          </a:xfrm>
        </p:spPr>
        <p:txBody>
          <a:bodyPr anchor="b"/>
          <a:lstStyle>
            <a:lvl1pPr>
              <a:defRPr sz="2645"/>
            </a:lvl1pPr>
          </a:lstStyle>
          <a:p>
            <a:r>
              <a:rPr lang="es-ES"/>
              <a:t>Haga clic para modificar el estilo de título del patrón</a:t>
            </a:r>
            <a:endParaRPr lang="en-US" dirty="0"/>
          </a:p>
        </p:txBody>
      </p:sp>
      <p:sp>
        <p:nvSpPr>
          <p:cNvPr id="3" name="Content Placeholder 2"/>
          <p:cNvSpPr>
            <a:spLocks noGrp="1"/>
          </p:cNvSpPr>
          <p:nvPr>
            <p:ph idx="1"/>
          </p:nvPr>
        </p:nvSpPr>
        <p:spPr>
          <a:xfrm>
            <a:off x="3213847" y="2539880"/>
            <a:ext cx="3827085" cy="1253604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520712" y="5292090"/>
            <a:ext cx="2438192" cy="9804251"/>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es-ES"/>
              <a:t>Editar los estilos de texto del patrón</a:t>
            </a:r>
          </a:p>
        </p:txBody>
      </p:sp>
      <p:sp>
        <p:nvSpPr>
          <p:cNvPr id="5" name="Date Placeholder 4"/>
          <p:cNvSpPr>
            <a:spLocks noGrp="1"/>
          </p:cNvSpPr>
          <p:nvPr>
            <p:ph type="dt" sz="half" idx="10"/>
          </p:nvPr>
        </p:nvSpPr>
        <p:spPr/>
        <p:txBody>
          <a:bodyPr/>
          <a:lstStyle/>
          <a:p>
            <a:fld id="{B4D58BE2-6B77-49BE-9DF9-625BB437FB20}" type="datetimeFigureOut">
              <a:rPr lang="es-CO" smtClean="0"/>
              <a:t>23/10/2025</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FB7EF072-A490-4994-A179-D50F6ABA955A}" type="slidenum">
              <a:rPr lang="es-CO" smtClean="0"/>
              <a:t>‹Nº›</a:t>
            </a:fld>
            <a:endParaRPr lang="es-CO"/>
          </a:p>
        </p:txBody>
      </p:sp>
    </p:spTree>
    <p:extLst>
      <p:ext uri="{BB962C8B-B14F-4D97-AF65-F5344CB8AC3E}">
        <p14:creationId xmlns:p14="http://schemas.microsoft.com/office/powerpoint/2010/main" val="12231452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520712" y="1176020"/>
            <a:ext cx="2438192" cy="4116070"/>
          </a:xfrm>
        </p:spPr>
        <p:txBody>
          <a:bodyPr anchor="b"/>
          <a:lstStyle>
            <a:lvl1pPr>
              <a:defRPr sz="2645"/>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213847" y="2539880"/>
            <a:ext cx="3827085" cy="1253604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es-ES"/>
              <a:t>Haga clic en el icono para agregar una imagen</a:t>
            </a:r>
            <a:endParaRPr lang="en-US" dirty="0"/>
          </a:p>
        </p:txBody>
      </p:sp>
      <p:sp>
        <p:nvSpPr>
          <p:cNvPr id="4" name="Text Placeholder 3"/>
          <p:cNvSpPr>
            <a:spLocks noGrp="1"/>
          </p:cNvSpPr>
          <p:nvPr>
            <p:ph type="body" sz="half" idx="2"/>
          </p:nvPr>
        </p:nvSpPr>
        <p:spPr>
          <a:xfrm>
            <a:off x="520712" y="5292090"/>
            <a:ext cx="2438192" cy="9804251"/>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es-ES"/>
              <a:t>Editar los estilos de texto del patrón</a:t>
            </a:r>
          </a:p>
        </p:txBody>
      </p:sp>
      <p:sp>
        <p:nvSpPr>
          <p:cNvPr id="5" name="Date Placeholder 4"/>
          <p:cNvSpPr>
            <a:spLocks noGrp="1"/>
          </p:cNvSpPr>
          <p:nvPr>
            <p:ph type="dt" sz="half" idx="10"/>
          </p:nvPr>
        </p:nvSpPr>
        <p:spPr/>
        <p:txBody>
          <a:bodyPr/>
          <a:lstStyle/>
          <a:p>
            <a:fld id="{B4D58BE2-6B77-49BE-9DF9-625BB437FB20}" type="datetimeFigureOut">
              <a:rPr lang="es-CO" smtClean="0"/>
              <a:t>23/10/2025</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FB7EF072-A490-4994-A179-D50F6ABA955A}" type="slidenum">
              <a:rPr lang="es-CO" smtClean="0"/>
              <a:t>‹Nº›</a:t>
            </a:fld>
            <a:endParaRPr lang="es-CO"/>
          </a:p>
        </p:txBody>
      </p:sp>
    </p:spTree>
    <p:extLst>
      <p:ext uri="{BB962C8B-B14F-4D97-AF65-F5344CB8AC3E}">
        <p14:creationId xmlns:p14="http://schemas.microsoft.com/office/powerpoint/2010/main" val="38127006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939186"/>
            <a:ext cx="6520220" cy="340964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519728" y="4695913"/>
            <a:ext cx="6520220" cy="11192608"/>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519728" y="16349948"/>
            <a:ext cx="1700927" cy="939183"/>
          </a:xfrm>
          <a:prstGeom prst="rect">
            <a:avLst/>
          </a:prstGeom>
        </p:spPr>
        <p:txBody>
          <a:bodyPr vert="horz" lIns="91440" tIns="45720" rIns="91440" bIns="45720" rtlCol="0" anchor="ctr"/>
          <a:lstStyle>
            <a:lvl1pPr algn="l">
              <a:defRPr sz="992">
                <a:solidFill>
                  <a:schemeClr val="tx1">
                    <a:tint val="75000"/>
                  </a:schemeClr>
                </a:solidFill>
              </a:defRPr>
            </a:lvl1pPr>
          </a:lstStyle>
          <a:p>
            <a:fld id="{B4D58BE2-6B77-49BE-9DF9-625BB437FB20}" type="datetimeFigureOut">
              <a:rPr lang="es-CO" smtClean="0"/>
              <a:t>23/10/2025</a:t>
            </a:fld>
            <a:endParaRPr lang="es-CO"/>
          </a:p>
        </p:txBody>
      </p:sp>
      <p:sp>
        <p:nvSpPr>
          <p:cNvPr id="5" name="Footer Placeholder 4"/>
          <p:cNvSpPr>
            <a:spLocks noGrp="1"/>
          </p:cNvSpPr>
          <p:nvPr>
            <p:ph type="ftr" sz="quarter" idx="3"/>
          </p:nvPr>
        </p:nvSpPr>
        <p:spPr>
          <a:xfrm>
            <a:off x="2504143" y="16349948"/>
            <a:ext cx="2551390" cy="939183"/>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lang="es-CO"/>
          </a:p>
        </p:txBody>
      </p:sp>
      <p:sp>
        <p:nvSpPr>
          <p:cNvPr id="6" name="Slide Number Placeholder 5"/>
          <p:cNvSpPr>
            <a:spLocks noGrp="1"/>
          </p:cNvSpPr>
          <p:nvPr>
            <p:ph type="sldNum" sz="quarter" idx="4"/>
          </p:nvPr>
        </p:nvSpPr>
        <p:spPr>
          <a:xfrm>
            <a:off x="5339020" y="16349948"/>
            <a:ext cx="1700927" cy="939183"/>
          </a:xfrm>
          <a:prstGeom prst="rect">
            <a:avLst/>
          </a:prstGeom>
        </p:spPr>
        <p:txBody>
          <a:bodyPr vert="horz" lIns="91440" tIns="45720" rIns="91440" bIns="45720" rtlCol="0" anchor="ctr"/>
          <a:lstStyle>
            <a:lvl1pPr algn="r">
              <a:defRPr sz="992">
                <a:solidFill>
                  <a:schemeClr val="tx1">
                    <a:tint val="75000"/>
                  </a:schemeClr>
                </a:solidFill>
              </a:defRPr>
            </a:lvl1pPr>
          </a:lstStyle>
          <a:p>
            <a:fld id="{FB7EF072-A490-4994-A179-D50F6ABA955A}" type="slidenum">
              <a:rPr lang="es-CO" smtClean="0"/>
              <a:t>‹Nº›</a:t>
            </a:fld>
            <a:endParaRPr lang="es-CO"/>
          </a:p>
        </p:txBody>
      </p:sp>
    </p:spTree>
    <p:extLst>
      <p:ext uri="{BB962C8B-B14F-4D97-AF65-F5344CB8AC3E}">
        <p14:creationId xmlns:p14="http://schemas.microsoft.com/office/powerpoint/2010/main" val="764162385"/>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755934"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chart" Target="../charts/chart2.xml"/><Relationship Id="rId13" Type="http://schemas.openxmlformats.org/officeDocument/2006/relationships/image" Target="../media/image10.svg"/><Relationship Id="rId3" Type="http://schemas.openxmlformats.org/officeDocument/2006/relationships/image" Target="../media/image2.png"/><Relationship Id="rId7" Type="http://schemas.openxmlformats.org/officeDocument/2006/relationships/chart" Target="../charts/chart1.xml"/><Relationship Id="rId12"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8.png"/><Relationship Id="rId5" Type="http://schemas.openxmlformats.org/officeDocument/2006/relationships/image" Target="../media/image4.png"/><Relationship Id="rId10" Type="http://schemas.openxmlformats.org/officeDocument/2006/relationships/image" Target="../media/image7.png"/><Relationship Id="rId4" Type="http://schemas.openxmlformats.org/officeDocument/2006/relationships/image" Target="../media/image3.png"/><Relationship Id="rId9" Type="http://schemas.openxmlformats.org/officeDocument/2006/relationships/image" Target="../media/image6.png"/><Relationship Id="rId1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ángulo: esquina doblada 38">
            <a:extLst>
              <a:ext uri="{FF2B5EF4-FFF2-40B4-BE49-F238E27FC236}">
                <a16:creationId xmlns:a16="http://schemas.microsoft.com/office/drawing/2014/main" id="{4806B02A-80E3-45F3-A0EF-7DA318280F4E}"/>
              </a:ext>
            </a:extLst>
          </p:cNvPr>
          <p:cNvSpPr/>
          <p:nvPr/>
        </p:nvSpPr>
        <p:spPr>
          <a:xfrm>
            <a:off x="106083" y="15759167"/>
            <a:ext cx="7396524" cy="1673071"/>
          </a:xfrm>
          <a:prstGeom prst="foldedCorner">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5" name="Rectángulo: esquinas redondeadas 24">
            <a:extLst>
              <a:ext uri="{FF2B5EF4-FFF2-40B4-BE49-F238E27FC236}">
                <a16:creationId xmlns:a16="http://schemas.microsoft.com/office/drawing/2014/main" id="{4327545C-B7FE-4553-9315-DFBCEC404DB2}"/>
              </a:ext>
            </a:extLst>
          </p:cNvPr>
          <p:cNvSpPr/>
          <p:nvPr/>
        </p:nvSpPr>
        <p:spPr>
          <a:xfrm>
            <a:off x="3319006" y="12048742"/>
            <a:ext cx="3326963" cy="2124623"/>
          </a:xfrm>
          <a:prstGeom prst="roundRect">
            <a:avLst>
              <a:gd name="adj" fmla="val 11202"/>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CO"/>
          </a:p>
        </p:txBody>
      </p:sp>
      <p:sp>
        <p:nvSpPr>
          <p:cNvPr id="102" name="Rectángulo redondeado 101"/>
          <p:cNvSpPr/>
          <p:nvPr/>
        </p:nvSpPr>
        <p:spPr>
          <a:xfrm>
            <a:off x="3535023" y="12179554"/>
            <a:ext cx="2912552" cy="58477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0" name="Rectángulo redondeado 39"/>
          <p:cNvSpPr/>
          <p:nvPr/>
        </p:nvSpPr>
        <p:spPr>
          <a:xfrm>
            <a:off x="3291966" y="4616562"/>
            <a:ext cx="3810412" cy="1671389"/>
          </a:xfrm>
          <a:prstGeom prst="roundRect">
            <a:avLst>
              <a:gd name="adj" fmla="val 6918"/>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s-CO" sz="1013"/>
          </a:p>
        </p:txBody>
      </p:sp>
      <p:sp>
        <p:nvSpPr>
          <p:cNvPr id="36" name="Rectángulo redondeado 35"/>
          <p:cNvSpPr/>
          <p:nvPr/>
        </p:nvSpPr>
        <p:spPr>
          <a:xfrm>
            <a:off x="3291967" y="2621648"/>
            <a:ext cx="4135880" cy="1734358"/>
          </a:xfrm>
          <a:prstGeom prst="roundRect">
            <a:avLst>
              <a:gd name="adj" fmla="val 6918"/>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s-CO" sz="1013"/>
          </a:p>
        </p:txBody>
      </p:sp>
      <p:pic>
        <p:nvPicPr>
          <p:cNvPr id="6" name="Imagen 4" descr="Imagen que contiene Icono&#10;&#10;Descripción generada automáticamente">
            <a:extLst>
              <a:ext uri="{FF2B5EF4-FFF2-40B4-BE49-F238E27FC236}">
                <a16:creationId xmlns:a16="http://schemas.microsoft.com/office/drawing/2014/main" id="{0005F06F-B75C-CE48-E538-27AEE22B36EF}"/>
              </a:ext>
            </a:extLst>
          </p:cNvPr>
          <p:cNvPicPr>
            <a:picLocks noChangeAspect="1"/>
          </p:cNvPicPr>
          <p:nvPr/>
        </p:nvPicPr>
        <p:blipFill rotWithShape="1">
          <a:blip r:embed="rId2">
            <a:duotone>
              <a:schemeClr val="accent2">
                <a:shade val="45000"/>
                <a:satMod val="135000"/>
              </a:schemeClr>
              <a:prstClr val="white"/>
            </a:duotone>
          </a:blip>
          <a:srcRect l="24833" t="42" r="-292" b="8712"/>
          <a:stretch/>
        </p:blipFill>
        <p:spPr>
          <a:xfrm>
            <a:off x="-12943" y="2423051"/>
            <a:ext cx="3237772" cy="4031173"/>
          </a:xfrm>
          <a:prstGeom prst="rect">
            <a:avLst/>
          </a:prstGeom>
        </p:spPr>
      </p:pic>
      <p:sp>
        <p:nvSpPr>
          <p:cNvPr id="22" name="CuadroTexto 21"/>
          <p:cNvSpPr txBox="1"/>
          <p:nvPr/>
        </p:nvSpPr>
        <p:spPr>
          <a:xfrm>
            <a:off x="106086" y="1382430"/>
            <a:ext cx="7307299" cy="784830"/>
          </a:xfrm>
          <a:prstGeom prst="rect">
            <a:avLst/>
          </a:prstGeom>
          <a:solidFill>
            <a:schemeClr val="bg1">
              <a:lumMod val="95000"/>
            </a:schemeClr>
          </a:solidFill>
        </p:spPr>
        <p:txBody>
          <a:bodyPr wrap="square" rtlCol="0">
            <a:spAutoFit/>
          </a:bodyPr>
          <a:lstStyle/>
          <a:p>
            <a:pPr algn="just"/>
            <a:r>
              <a:rPr lang="es-ES" sz="900" dirty="0">
                <a:solidFill>
                  <a:schemeClr val="tx1">
                    <a:lumMod val="75000"/>
                    <a:lumOff val="25000"/>
                  </a:schemeClr>
                </a:solidFill>
                <a:latin typeface="Montserrat" pitchFamily="2" charset="0"/>
              </a:rPr>
              <a:t>A partir del análisis de los </a:t>
            </a:r>
            <a:r>
              <a:rPr lang="es-ES" sz="900" b="1" dirty="0">
                <a:solidFill>
                  <a:schemeClr val="tx1">
                    <a:lumMod val="75000"/>
                    <a:lumOff val="25000"/>
                  </a:schemeClr>
                </a:solidFill>
                <a:latin typeface="Montserrat" pitchFamily="2" charset="0"/>
              </a:rPr>
              <a:t>informes de calidad percibida </a:t>
            </a:r>
            <a:r>
              <a:rPr lang="es-ES" sz="900" dirty="0">
                <a:solidFill>
                  <a:schemeClr val="tx1">
                    <a:lumMod val="75000"/>
                    <a:lumOff val="25000"/>
                  </a:schemeClr>
                </a:solidFill>
                <a:latin typeface="Montserrat" pitchFamily="2" charset="0"/>
              </a:rPr>
              <a:t>para los canales de atención telefónico y WhatsApp, se presentan los </a:t>
            </a:r>
            <a:r>
              <a:rPr lang="es-ES" sz="900" b="1" dirty="0">
                <a:solidFill>
                  <a:schemeClr val="tx1">
                    <a:lumMod val="75000"/>
                    <a:lumOff val="25000"/>
                  </a:schemeClr>
                </a:solidFill>
                <a:latin typeface="Montserrat" pitchFamily="2" charset="0"/>
              </a:rPr>
              <a:t>resultados del tercer trimestre del año para Emvarias</a:t>
            </a:r>
            <a:r>
              <a:rPr lang="es-ES" sz="900" dirty="0">
                <a:solidFill>
                  <a:schemeClr val="tx1">
                    <a:lumMod val="75000"/>
                    <a:lumOff val="25000"/>
                  </a:schemeClr>
                </a:solidFill>
                <a:latin typeface="Montserrat" pitchFamily="2" charset="0"/>
              </a:rPr>
              <a:t>. </a:t>
            </a:r>
          </a:p>
          <a:p>
            <a:pPr algn="just"/>
            <a:r>
              <a:rPr lang="es-ES" sz="900" dirty="0">
                <a:solidFill>
                  <a:schemeClr val="tx1">
                    <a:lumMod val="75000"/>
                    <a:lumOff val="25000"/>
                  </a:schemeClr>
                </a:solidFill>
                <a:latin typeface="Montserrat" pitchFamily="2" charset="0"/>
              </a:rPr>
              <a:t>El objetivo de este ejercicio, radica en </a:t>
            </a:r>
            <a:r>
              <a:rPr lang="es-ES" sz="900" dirty="0">
                <a:solidFill>
                  <a:srgbClr val="0070C0"/>
                </a:solidFill>
                <a:latin typeface="Montserrat" pitchFamily="2" charset="0"/>
              </a:rPr>
              <a:t>dar a conocer los resultados de los diferentes indicadores </a:t>
            </a:r>
            <a:r>
              <a:rPr lang="es-ES" sz="900" dirty="0">
                <a:solidFill>
                  <a:schemeClr val="tx1">
                    <a:lumMod val="75000"/>
                    <a:lumOff val="25000"/>
                  </a:schemeClr>
                </a:solidFill>
                <a:latin typeface="Montserrat" pitchFamily="2" charset="0"/>
              </a:rPr>
              <a:t>y su comportamiento, con énfasis en la gestión realizada por los Creadores de Experiencia y cómo ésta impacta la prestación del servicio, los </a:t>
            </a:r>
            <a:r>
              <a:rPr lang="es-ES" sz="900" dirty="0">
                <a:solidFill>
                  <a:srgbClr val="0070C0"/>
                </a:solidFill>
                <a:latin typeface="Montserrat" pitchFamily="2" charset="0"/>
              </a:rPr>
              <a:t>resultados </a:t>
            </a:r>
            <a:r>
              <a:rPr lang="es-ES" sz="900" dirty="0">
                <a:solidFill>
                  <a:schemeClr val="tx1">
                    <a:lumMod val="75000"/>
                    <a:lumOff val="25000"/>
                  </a:schemeClr>
                </a:solidFill>
                <a:latin typeface="Montserrat" pitchFamily="2" charset="0"/>
              </a:rPr>
              <a:t>y la ejecución de los </a:t>
            </a:r>
            <a:r>
              <a:rPr lang="es-ES" sz="900" dirty="0">
                <a:solidFill>
                  <a:srgbClr val="0070C0"/>
                </a:solidFill>
                <a:latin typeface="Montserrat" pitchFamily="2" charset="0"/>
              </a:rPr>
              <a:t>procesos de Emvarias. </a:t>
            </a:r>
            <a:endParaRPr lang="es-CO" sz="900" dirty="0">
              <a:solidFill>
                <a:srgbClr val="0070C0"/>
              </a:solidFill>
              <a:latin typeface="Montserrat" pitchFamily="2" charset="0"/>
            </a:endParaRPr>
          </a:p>
        </p:txBody>
      </p:sp>
      <p:sp>
        <p:nvSpPr>
          <p:cNvPr id="35" name="CuadroTexto 34"/>
          <p:cNvSpPr txBox="1"/>
          <p:nvPr/>
        </p:nvSpPr>
        <p:spPr>
          <a:xfrm>
            <a:off x="3445644" y="2409774"/>
            <a:ext cx="3656734" cy="268784"/>
          </a:xfrm>
          <a:prstGeom prst="roundRect">
            <a:avLst>
              <a:gd name="adj" fmla="val 25504"/>
            </a:avLst>
          </a:prstGeom>
          <a:solidFill>
            <a:srgbClr val="002060"/>
          </a:solidFill>
          <a:ln>
            <a:noFill/>
          </a:ln>
          <a:effectLst/>
          <a:scene3d>
            <a:camera prst="orthographicFront">
              <a:rot lat="0" lon="0" rev="0"/>
            </a:camera>
            <a:lightRig rig="contrasting" dir="t">
              <a:rot lat="0" lon="0" rev="7800000"/>
            </a:lightRig>
          </a:scene3d>
          <a:sp3d>
            <a:bevelT w="139700" h="139700"/>
          </a:sp3d>
        </p:spPr>
        <p:txBody>
          <a:bodyPr wrap="square" rtlCol="0">
            <a:spAutoFit/>
          </a:bodyPr>
          <a:lstStyle>
            <a:defPPr>
              <a:defRPr lang="es-CO"/>
            </a:defPPr>
            <a:lvl1pPr algn="ctr">
              <a:defRPr sz="1200">
                <a:solidFill>
                  <a:srgbClr val="002060"/>
                </a:solidFill>
                <a:latin typeface="Montserrat" pitchFamily="2" charset="0"/>
              </a:defRPr>
            </a:lvl1pPr>
          </a:lstStyle>
          <a:p>
            <a:r>
              <a:rPr lang="es-ES" sz="900" b="1" dirty="0">
                <a:solidFill>
                  <a:schemeClr val="bg1"/>
                </a:solidFill>
                <a:effectLst>
                  <a:outerShdw blurRad="50800" dist="38100" dir="5400000" algn="t" rotWithShape="0">
                    <a:prstClr val="black">
                      <a:alpha val="40000"/>
                    </a:prstClr>
                  </a:outerShdw>
                </a:effectLst>
              </a:rPr>
              <a:t>Línea de atención</a:t>
            </a:r>
            <a:endParaRPr lang="es-CO" sz="900" b="1" dirty="0">
              <a:solidFill>
                <a:schemeClr val="bg1"/>
              </a:solidFill>
              <a:effectLst>
                <a:outerShdw blurRad="50800" dist="38100" dir="5400000" algn="t" rotWithShape="0">
                  <a:prstClr val="black">
                    <a:alpha val="40000"/>
                  </a:prstClr>
                </a:outerShdw>
              </a:effectLst>
            </a:endParaRPr>
          </a:p>
        </p:txBody>
      </p:sp>
      <p:sp>
        <p:nvSpPr>
          <p:cNvPr id="38" name="CuadroTexto 37"/>
          <p:cNvSpPr txBox="1"/>
          <p:nvPr/>
        </p:nvSpPr>
        <p:spPr>
          <a:xfrm>
            <a:off x="3454689" y="4489380"/>
            <a:ext cx="3578561" cy="268784"/>
          </a:xfrm>
          <a:prstGeom prst="roundRect">
            <a:avLst>
              <a:gd name="adj" fmla="val 25504"/>
            </a:avLst>
          </a:prstGeom>
          <a:solidFill>
            <a:srgbClr val="002060"/>
          </a:solidFill>
          <a:ln>
            <a:noFill/>
          </a:ln>
          <a:effectLst/>
          <a:scene3d>
            <a:camera prst="orthographicFront">
              <a:rot lat="0" lon="0" rev="0"/>
            </a:camera>
            <a:lightRig rig="contrasting" dir="t">
              <a:rot lat="0" lon="0" rev="7800000"/>
            </a:lightRig>
          </a:scene3d>
          <a:sp3d>
            <a:bevelT w="139700" h="139700"/>
          </a:sp3d>
        </p:spPr>
        <p:txBody>
          <a:bodyPr wrap="square" rtlCol="0">
            <a:spAutoFit/>
          </a:bodyPr>
          <a:lstStyle>
            <a:defPPr>
              <a:defRPr lang="es-CO"/>
            </a:defPPr>
            <a:lvl1pPr algn="ctr">
              <a:defRPr sz="1200">
                <a:solidFill>
                  <a:srgbClr val="002060"/>
                </a:solidFill>
                <a:latin typeface="Montserrat" pitchFamily="2" charset="0"/>
              </a:defRPr>
            </a:lvl1pPr>
          </a:lstStyle>
          <a:p>
            <a:r>
              <a:rPr lang="es-ES" sz="900" b="1" dirty="0">
                <a:solidFill>
                  <a:schemeClr val="bg1"/>
                </a:solidFill>
                <a:effectLst>
                  <a:outerShdw blurRad="50800" dist="38100" dir="5400000" algn="t" rotWithShape="0">
                    <a:prstClr val="black">
                      <a:alpha val="40000"/>
                    </a:prstClr>
                  </a:outerShdw>
                </a:effectLst>
              </a:rPr>
              <a:t>WhatsApp</a:t>
            </a:r>
            <a:endParaRPr lang="es-CO" sz="900" b="1" dirty="0">
              <a:solidFill>
                <a:schemeClr val="bg1"/>
              </a:solidFill>
              <a:effectLst>
                <a:outerShdw blurRad="50800" dist="38100" dir="5400000" algn="t" rotWithShape="0">
                  <a:prstClr val="black">
                    <a:alpha val="40000"/>
                  </a:prstClr>
                </a:outerShdw>
              </a:effectLst>
            </a:endParaRPr>
          </a:p>
        </p:txBody>
      </p:sp>
      <p:sp>
        <p:nvSpPr>
          <p:cNvPr id="41" name="CuadroTexto 40"/>
          <p:cNvSpPr txBox="1"/>
          <p:nvPr/>
        </p:nvSpPr>
        <p:spPr>
          <a:xfrm>
            <a:off x="248124" y="6440840"/>
            <a:ext cx="6854254" cy="5106888"/>
          </a:xfrm>
          <a:prstGeom prst="roundRect">
            <a:avLst>
              <a:gd name="adj" fmla="val 5909"/>
            </a:avLst>
          </a:prstGeom>
          <a:solidFill>
            <a:srgbClr val="00B0F0">
              <a:alpha val="26000"/>
            </a:srgbClr>
          </a:solidFill>
        </p:spPr>
        <p:txBody>
          <a:bodyPr wrap="square" rtlCol="0">
            <a:spAutoFit/>
          </a:bodyPr>
          <a:lstStyle/>
          <a:p>
            <a:pPr algn="just"/>
            <a:r>
              <a:rPr lang="es-ES" sz="1100" b="1" dirty="0">
                <a:solidFill>
                  <a:srgbClr val="0070C0"/>
                </a:solidFill>
                <a:latin typeface="Montserrat" pitchFamily="2" charset="0"/>
              </a:rPr>
              <a:t>Análisis:</a:t>
            </a:r>
          </a:p>
          <a:p>
            <a:pPr algn="just"/>
            <a:r>
              <a:rPr lang="es-ES" sz="900" b="1" dirty="0">
                <a:solidFill>
                  <a:srgbClr val="002060"/>
                </a:solidFill>
                <a:latin typeface="Montserrat" pitchFamily="2" charset="0"/>
              </a:rPr>
              <a:t>1. Línea de atención:</a:t>
            </a:r>
            <a:r>
              <a:rPr lang="es-ES" sz="900" dirty="0">
                <a:solidFill>
                  <a:srgbClr val="002060"/>
                </a:solidFill>
                <a:latin typeface="Montserrat" pitchFamily="2" charset="0"/>
              </a:rPr>
              <a:t> </a:t>
            </a:r>
          </a:p>
          <a:p>
            <a:pPr marL="171442" indent="-171442" algn="just">
              <a:buFont typeface="Arial" panose="020B0604020202020204" pitchFamily="34" charset="0"/>
              <a:buChar char="•"/>
            </a:pPr>
            <a:r>
              <a:rPr lang="es-ES" sz="900" dirty="0">
                <a:solidFill>
                  <a:schemeClr val="tx1">
                    <a:lumMod val="75000"/>
                    <a:lumOff val="25000"/>
                  </a:schemeClr>
                </a:solidFill>
                <a:latin typeface="Montserrat" pitchFamily="2" charset="0"/>
              </a:rPr>
              <a:t>Se evidenció </a:t>
            </a:r>
            <a:r>
              <a:rPr lang="es-ES" sz="900" dirty="0">
                <a:solidFill>
                  <a:srgbClr val="0070C0"/>
                </a:solidFill>
                <a:latin typeface="Montserrat" pitchFamily="2" charset="0"/>
              </a:rPr>
              <a:t>una disminución del </a:t>
            </a:r>
            <a:r>
              <a:rPr lang="es-ES" sz="900" b="1" dirty="0">
                <a:solidFill>
                  <a:srgbClr val="0070C0"/>
                </a:solidFill>
                <a:latin typeface="Montserrat" pitchFamily="2" charset="0"/>
              </a:rPr>
              <a:t>1,2%</a:t>
            </a:r>
            <a:r>
              <a:rPr lang="es-ES" sz="900" dirty="0">
                <a:solidFill>
                  <a:srgbClr val="0070C0"/>
                </a:solidFill>
                <a:latin typeface="Montserrat" pitchFamily="2" charset="0"/>
              </a:rPr>
              <a:t> en el indicador de Satisfacción (TTB), </a:t>
            </a:r>
            <a:r>
              <a:rPr lang="es-ES" sz="900" dirty="0">
                <a:solidFill>
                  <a:schemeClr val="tx1">
                    <a:lumMod val="75000"/>
                    <a:lumOff val="25000"/>
                  </a:schemeClr>
                </a:solidFill>
                <a:latin typeface="Montserrat" pitchFamily="2" charset="0"/>
              </a:rPr>
              <a:t>en contraste con el cierre de agosto. Esto se debe a una percepción negativa por parte de los usuarios respecto a la falta de continuidad en el barrido de calles y a la acumulación y no recolección de residuos (ordinarios y de barrido), con una participación del 25,0% de un total de 32 comentarios insatisfechos.</a:t>
            </a:r>
          </a:p>
          <a:p>
            <a:pPr marL="171442" indent="-171442" algn="just">
              <a:buFont typeface="Arial" panose="020B0604020202020204" pitchFamily="34" charset="0"/>
              <a:buChar char="•"/>
            </a:pPr>
            <a:endParaRPr lang="es-ES" sz="900" dirty="0">
              <a:solidFill>
                <a:schemeClr val="tx1">
                  <a:lumMod val="75000"/>
                  <a:lumOff val="25000"/>
                </a:schemeClr>
              </a:solidFill>
              <a:latin typeface="Montserrat" pitchFamily="2" charset="0"/>
            </a:endParaRPr>
          </a:p>
          <a:p>
            <a:pPr marL="171442" indent="-171442" algn="just">
              <a:buFont typeface="Arial" panose="020B0604020202020204" pitchFamily="34" charset="0"/>
              <a:buChar char="•"/>
            </a:pPr>
            <a:r>
              <a:rPr lang="es-ES" sz="900" dirty="0">
                <a:solidFill>
                  <a:schemeClr val="tx1">
                    <a:lumMod val="75000"/>
                    <a:lumOff val="25000"/>
                  </a:schemeClr>
                </a:solidFill>
                <a:latin typeface="Montserrat" pitchFamily="2" charset="0"/>
              </a:rPr>
              <a:t>En cuanto a los indicadores de </a:t>
            </a:r>
            <a:r>
              <a:rPr lang="es-ES" sz="900" dirty="0">
                <a:solidFill>
                  <a:srgbClr val="0070C0"/>
                </a:solidFill>
                <a:latin typeface="Montserrat" pitchFamily="2" charset="0"/>
              </a:rPr>
              <a:t>Facilidad y Amabilidad</a:t>
            </a:r>
            <a:r>
              <a:rPr lang="es-ES" sz="900" dirty="0">
                <a:solidFill>
                  <a:schemeClr val="tx1">
                    <a:lumMod val="75000"/>
                    <a:lumOff val="25000"/>
                  </a:schemeClr>
                </a:solidFill>
                <a:latin typeface="Montserrat" pitchFamily="2" charset="0"/>
              </a:rPr>
              <a:t>, se evidencia un decremento del </a:t>
            </a:r>
            <a:r>
              <a:rPr lang="es-ES" sz="900" dirty="0">
                <a:solidFill>
                  <a:srgbClr val="0070C0"/>
                </a:solidFill>
                <a:latin typeface="Montserrat" pitchFamily="2" charset="0"/>
              </a:rPr>
              <a:t>3,2%</a:t>
            </a:r>
            <a:r>
              <a:rPr lang="es-ES" sz="900" dirty="0">
                <a:solidFill>
                  <a:schemeClr val="tx1">
                    <a:lumMod val="75000"/>
                    <a:lumOff val="25000"/>
                  </a:schemeClr>
                </a:solidFill>
                <a:latin typeface="Montserrat" pitchFamily="2" charset="0"/>
              </a:rPr>
              <a:t> y </a:t>
            </a:r>
            <a:r>
              <a:rPr lang="es-ES" sz="900" dirty="0">
                <a:solidFill>
                  <a:srgbClr val="0070C0"/>
                </a:solidFill>
                <a:latin typeface="Montserrat" pitchFamily="2" charset="0"/>
              </a:rPr>
              <a:t>1,3%</a:t>
            </a:r>
            <a:r>
              <a:rPr lang="es-ES" sz="900" dirty="0">
                <a:solidFill>
                  <a:schemeClr val="tx1">
                    <a:lumMod val="75000"/>
                    <a:lumOff val="25000"/>
                  </a:schemeClr>
                </a:solidFill>
                <a:latin typeface="Montserrat" pitchFamily="2" charset="0"/>
              </a:rPr>
              <a:t> respectivamente. De acuerdo a los comentarios se identifica que los tiempos prolongados para ser atendidas las solicitudes inciden negativamente en la percepción de facilidad y frases como “no nos atienden la queja” o “no ponen cuidado a las quejas” también reflejan percepción de desatención.</a:t>
            </a:r>
          </a:p>
          <a:p>
            <a:pPr marL="171442" indent="-171442" algn="just">
              <a:buFont typeface="Arial" panose="020B0604020202020204" pitchFamily="34" charset="0"/>
              <a:buChar char="•"/>
            </a:pPr>
            <a:endParaRPr lang="es-ES" sz="900" dirty="0">
              <a:solidFill>
                <a:schemeClr val="tx1">
                  <a:lumMod val="75000"/>
                  <a:lumOff val="25000"/>
                </a:schemeClr>
              </a:solidFill>
              <a:latin typeface="Montserrat" pitchFamily="2" charset="0"/>
            </a:endParaRPr>
          </a:p>
          <a:p>
            <a:pPr marL="171442" indent="-171442" algn="just">
              <a:buFont typeface="Arial" panose="020B0604020202020204" pitchFamily="34" charset="0"/>
              <a:buChar char="•"/>
            </a:pPr>
            <a:r>
              <a:rPr lang="es-ES" sz="900" dirty="0">
                <a:solidFill>
                  <a:schemeClr val="tx1">
                    <a:lumMod val="75000"/>
                    <a:lumOff val="25000"/>
                  </a:schemeClr>
                </a:solidFill>
                <a:latin typeface="Montserrat" pitchFamily="2" charset="0"/>
              </a:rPr>
              <a:t>Para el </a:t>
            </a:r>
            <a:r>
              <a:rPr lang="es-ES" sz="900" dirty="0">
                <a:solidFill>
                  <a:srgbClr val="0070C0"/>
                </a:solidFill>
                <a:latin typeface="Montserrat" pitchFamily="2" charset="0"/>
              </a:rPr>
              <a:t>FCR</a:t>
            </a:r>
            <a:r>
              <a:rPr lang="es-ES" sz="900" dirty="0">
                <a:solidFill>
                  <a:schemeClr val="tx1">
                    <a:lumMod val="75000"/>
                    <a:lumOff val="25000"/>
                  </a:schemeClr>
                </a:solidFill>
                <a:latin typeface="Montserrat" pitchFamily="2" charset="0"/>
              </a:rPr>
              <a:t>, aunque los usuarios expresaron insatisfacción general (reflejada en la caída de otros indicadores como amabilidad o facilidad), algunos casos fueron resueltos en el primer intento, lo que mejora el FCR, el cual aumentó un </a:t>
            </a:r>
            <a:r>
              <a:rPr lang="es-ES" sz="900" dirty="0">
                <a:solidFill>
                  <a:srgbClr val="0070C0"/>
                </a:solidFill>
                <a:latin typeface="Montserrat" pitchFamily="2" charset="0"/>
              </a:rPr>
              <a:t>1,3%.</a:t>
            </a:r>
          </a:p>
          <a:p>
            <a:pPr marL="171442" indent="-171442" algn="just">
              <a:buFont typeface="Arial" panose="020B0604020202020204" pitchFamily="34" charset="0"/>
              <a:buChar char="•"/>
            </a:pPr>
            <a:endParaRPr lang="es-ES" sz="900" dirty="0">
              <a:solidFill>
                <a:schemeClr val="tx1">
                  <a:lumMod val="75000"/>
                  <a:lumOff val="25000"/>
                </a:schemeClr>
              </a:solidFill>
              <a:latin typeface="Montserrat" pitchFamily="2" charset="0"/>
            </a:endParaRPr>
          </a:p>
          <a:p>
            <a:pPr marL="171442" indent="-171442" algn="just">
              <a:buFont typeface="Arial" panose="020B0604020202020204" pitchFamily="34" charset="0"/>
              <a:buChar char="•"/>
            </a:pPr>
            <a:r>
              <a:rPr lang="es-ES" sz="900" dirty="0">
                <a:solidFill>
                  <a:schemeClr val="tx1">
                    <a:lumMod val="75000"/>
                    <a:lumOff val="25000"/>
                  </a:schemeClr>
                </a:solidFill>
                <a:latin typeface="Montserrat" pitchFamily="2" charset="0"/>
              </a:rPr>
              <a:t>En cuanto al </a:t>
            </a:r>
            <a:r>
              <a:rPr lang="es-ES" sz="900" dirty="0">
                <a:solidFill>
                  <a:srgbClr val="0070C0"/>
                </a:solidFill>
                <a:latin typeface="Montserrat" pitchFamily="2" charset="0"/>
              </a:rPr>
              <a:t>NPS</a:t>
            </a:r>
            <a:r>
              <a:rPr lang="es-ES" sz="900" dirty="0">
                <a:solidFill>
                  <a:schemeClr val="tx1">
                    <a:lumMod val="75000"/>
                    <a:lumOff val="25000"/>
                  </a:schemeClr>
                </a:solidFill>
                <a:latin typeface="Montserrat" pitchFamily="2" charset="0"/>
              </a:rPr>
              <a:t>, se observó un incremento del </a:t>
            </a:r>
            <a:r>
              <a:rPr lang="es-ES" sz="900" dirty="0">
                <a:solidFill>
                  <a:srgbClr val="0070C0"/>
                </a:solidFill>
                <a:latin typeface="Montserrat" pitchFamily="2" charset="0"/>
              </a:rPr>
              <a:t>0,9%</a:t>
            </a:r>
            <a:r>
              <a:rPr lang="es-ES" sz="900" dirty="0">
                <a:solidFill>
                  <a:schemeClr val="tx1">
                    <a:lumMod val="75000"/>
                    <a:lumOff val="25000"/>
                  </a:schemeClr>
                </a:solidFill>
                <a:latin typeface="Montserrat" pitchFamily="2" charset="0"/>
              </a:rPr>
              <a:t> en septiembre, manteniéndose en niveles positivos en cuanto a la recomendación de la marca. Esta variación está asociada a un adecuado manejo de casos sensibles, especialmente aquellos relacionados con cobros, donde la atención y solución ofrecida generaron un cambio positivo en la emoción del usuario. Incluso cuando el problema inicial no fue completamente resuelto, la percepción del servicio mejoró gracias a la respuesta oportuna y el trato recibido.</a:t>
            </a:r>
          </a:p>
          <a:p>
            <a:pPr algn="just"/>
            <a:endParaRPr lang="es-ES" sz="900" dirty="0">
              <a:solidFill>
                <a:schemeClr val="tx1">
                  <a:lumMod val="75000"/>
                  <a:lumOff val="25000"/>
                </a:schemeClr>
              </a:solidFill>
              <a:latin typeface="Montserrat" pitchFamily="2" charset="0"/>
            </a:endParaRPr>
          </a:p>
          <a:p>
            <a:pPr algn="just"/>
            <a:r>
              <a:rPr lang="es-ES" sz="900" b="1" dirty="0">
                <a:solidFill>
                  <a:srgbClr val="002060"/>
                </a:solidFill>
                <a:latin typeface="Montserrat" pitchFamily="2" charset="0"/>
              </a:rPr>
              <a:t>2. WhatsApp: </a:t>
            </a:r>
          </a:p>
          <a:p>
            <a:pPr marL="171442" indent="-171442" algn="just">
              <a:buFont typeface="Arial" panose="020B0604020202020204" pitchFamily="34" charset="0"/>
              <a:buChar char="•"/>
            </a:pPr>
            <a:r>
              <a:rPr lang="es-ES" sz="900" dirty="0">
                <a:solidFill>
                  <a:schemeClr val="tx1">
                    <a:lumMod val="75000"/>
                    <a:lumOff val="25000"/>
                  </a:schemeClr>
                </a:solidFill>
                <a:latin typeface="Montserrat" pitchFamily="2" charset="0"/>
              </a:rPr>
              <a:t>Al validar las encuestas, encontramos que la </a:t>
            </a:r>
            <a:r>
              <a:rPr lang="es-ES" sz="900" dirty="0">
                <a:solidFill>
                  <a:srgbClr val="0070C0"/>
                </a:solidFill>
                <a:latin typeface="Montserrat" pitchFamily="2" charset="0"/>
              </a:rPr>
              <a:t>satisfacción</a:t>
            </a:r>
            <a:r>
              <a:rPr lang="es-ES" sz="900" dirty="0">
                <a:solidFill>
                  <a:schemeClr val="tx1">
                    <a:lumMod val="75000"/>
                    <a:lumOff val="25000"/>
                  </a:schemeClr>
                </a:solidFill>
                <a:latin typeface="Montserrat" pitchFamily="2" charset="0"/>
              </a:rPr>
              <a:t> se ha visto afectada por comentarios que indican que el servicio fue percibido como costoso o excesivo, lo que influye en la disminución en “Muy satisfecho” y aumento de respuestas negativas.</a:t>
            </a:r>
          </a:p>
          <a:p>
            <a:pPr marL="171442" indent="-171442" algn="just">
              <a:buFont typeface="Arial" panose="020B0604020202020204" pitchFamily="34" charset="0"/>
              <a:buChar char="•"/>
            </a:pPr>
            <a:r>
              <a:rPr lang="es-ES" sz="900" dirty="0">
                <a:solidFill>
                  <a:schemeClr val="tx1">
                    <a:lumMod val="75000"/>
                    <a:lumOff val="25000"/>
                  </a:schemeClr>
                </a:solidFill>
                <a:latin typeface="Montserrat" pitchFamily="2" charset="0"/>
              </a:rPr>
              <a:t>Se reportaron demoras en la atención, lo que puede impactar negativamente la percepción de efectividad (</a:t>
            </a:r>
            <a:r>
              <a:rPr lang="es-ES" sz="900" dirty="0">
                <a:solidFill>
                  <a:srgbClr val="0070C0"/>
                </a:solidFill>
                <a:latin typeface="Montserrat" pitchFamily="2" charset="0"/>
              </a:rPr>
              <a:t>FCR</a:t>
            </a:r>
            <a:r>
              <a:rPr lang="es-ES" sz="900" dirty="0">
                <a:solidFill>
                  <a:schemeClr val="tx1">
                    <a:lumMod val="75000"/>
                    <a:lumOff val="25000"/>
                  </a:schemeClr>
                </a:solidFill>
                <a:latin typeface="Montserrat" pitchFamily="2" charset="0"/>
              </a:rPr>
              <a:t>) y </a:t>
            </a:r>
            <a:r>
              <a:rPr lang="es-ES" sz="900" dirty="0">
                <a:solidFill>
                  <a:srgbClr val="0070C0"/>
                </a:solidFill>
                <a:latin typeface="Montserrat" pitchFamily="2" charset="0"/>
              </a:rPr>
              <a:t>amabilidad</a:t>
            </a:r>
            <a:r>
              <a:rPr lang="es-ES" sz="900" dirty="0">
                <a:solidFill>
                  <a:schemeClr val="tx1">
                    <a:lumMod val="75000"/>
                    <a:lumOff val="25000"/>
                  </a:schemeClr>
                </a:solidFill>
                <a:latin typeface="Montserrat" pitchFamily="2" charset="0"/>
              </a:rPr>
              <a:t>.</a:t>
            </a:r>
          </a:p>
          <a:p>
            <a:pPr marL="171442" indent="-171442" algn="just">
              <a:buFont typeface="Arial" panose="020B0604020202020204" pitchFamily="34" charset="0"/>
              <a:buChar char="•"/>
            </a:pPr>
            <a:endParaRPr lang="es-ES" sz="900" dirty="0">
              <a:solidFill>
                <a:schemeClr val="tx1">
                  <a:lumMod val="75000"/>
                  <a:lumOff val="25000"/>
                </a:schemeClr>
              </a:solidFill>
              <a:latin typeface="Montserrat" pitchFamily="2" charset="0"/>
            </a:endParaRPr>
          </a:p>
          <a:p>
            <a:pPr marL="171442" indent="-171442" algn="just">
              <a:buFont typeface="Arial" panose="020B0604020202020204" pitchFamily="34" charset="0"/>
              <a:buChar char="•"/>
            </a:pPr>
            <a:r>
              <a:rPr lang="es-ES" sz="900" dirty="0">
                <a:solidFill>
                  <a:schemeClr val="tx1">
                    <a:lumMod val="75000"/>
                    <a:lumOff val="25000"/>
                  </a:schemeClr>
                </a:solidFill>
                <a:latin typeface="Montserrat" pitchFamily="2" charset="0"/>
              </a:rPr>
              <a:t>Usuarios mencionaron que los costos son altos y tiempos de respuestas extensos, lo que influye en la experiencia general y la disposición de </a:t>
            </a:r>
            <a:r>
              <a:rPr lang="es-ES" sz="900" dirty="0">
                <a:solidFill>
                  <a:srgbClr val="0070C0"/>
                </a:solidFill>
                <a:latin typeface="Montserrat" pitchFamily="2" charset="0"/>
              </a:rPr>
              <a:t>recomendar</a:t>
            </a:r>
            <a:r>
              <a:rPr lang="es-ES" sz="900" dirty="0">
                <a:solidFill>
                  <a:schemeClr val="tx1">
                    <a:lumMod val="75000"/>
                    <a:lumOff val="25000"/>
                  </a:schemeClr>
                </a:solidFill>
                <a:latin typeface="Montserrat" pitchFamily="2" charset="0"/>
              </a:rPr>
              <a:t> la marca.</a:t>
            </a:r>
          </a:p>
          <a:p>
            <a:pPr marL="171442" indent="-171442" algn="just">
              <a:buFont typeface="Arial" panose="020B0604020202020204" pitchFamily="34" charset="0"/>
              <a:buChar char="•"/>
            </a:pPr>
            <a:endParaRPr lang="es-ES" sz="900" dirty="0">
              <a:solidFill>
                <a:schemeClr val="tx1">
                  <a:lumMod val="75000"/>
                  <a:lumOff val="25000"/>
                </a:schemeClr>
              </a:solidFill>
              <a:latin typeface="Montserrat" pitchFamily="2" charset="0"/>
            </a:endParaRPr>
          </a:p>
          <a:p>
            <a:pPr marL="171442" indent="-171442" algn="just">
              <a:buFont typeface="Arial" panose="020B0604020202020204" pitchFamily="34" charset="0"/>
              <a:buChar char="•"/>
            </a:pPr>
            <a:r>
              <a:rPr lang="es-ES" sz="900" dirty="0">
                <a:solidFill>
                  <a:schemeClr val="tx1">
                    <a:lumMod val="75000"/>
                    <a:lumOff val="25000"/>
                  </a:schemeClr>
                </a:solidFill>
                <a:latin typeface="Montserrat" pitchFamily="2" charset="0"/>
              </a:rPr>
              <a:t>El aumento en la percepción de </a:t>
            </a:r>
            <a:r>
              <a:rPr lang="es-ES" sz="900" dirty="0">
                <a:solidFill>
                  <a:srgbClr val="0070C0"/>
                </a:solidFill>
                <a:latin typeface="Montserrat" pitchFamily="2" charset="0"/>
              </a:rPr>
              <a:t>facilidad</a:t>
            </a:r>
            <a:r>
              <a:rPr lang="es-ES" sz="900" dirty="0">
                <a:solidFill>
                  <a:schemeClr val="tx1">
                    <a:lumMod val="75000"/>
                    <a:lumOff val="25000"/>
                  </a:schemeClr>
                </a:solidFill>
                <a:latin typeface="Montserrat" pitchFamily="2" charset="0"/>
              </a:rPr>
              <a:t> de acuerdo a los comentarios se debe a que el canal es tecnológicamente accesible y sencillo de usar (por ejemplo, navegación intuitiva), que pasó de </a:t>
            </a:r>
            <a:r>
              <a:rPr lang="es-ES" sz="900" dirty="0">
                <a:solidFill>
                  <a:srgbClr val="0070C0"/>
                </a:solidFill>
                <a:latin typeface="Montserrat" pitchFamily="2" charset="0"/>
              </a:rPr>
              <a:t>80,0% </a:t>
            </a:r>
            <a:r>
              <a:rPr lang="es-ES" sz="900" dirty="0">
                <a:solidFill>
                  <a:schemeClr val="tx1">
                    <a:lumMod val="75000"/>
                    <a:lumOff val="25000"/>
                  </a:schemeClr>
                </a:solidFill>
                <a:latin typeface="Montserrat" pitchFamily="2" charset="0"/>
              </a:rPr>
              <a:t>a </a:t>
            </a:r>
            <a:r>
              <a:rPr lang="es-ES" sz="900" dirty="0">
                <a:solidFill>
                  <a:srgbClr val="0070C0"/>
                </a:solidFill>
                <a:latin typeface="Montserrat" pitchFamily="2" charset="0"/>
              </a:rPr>
              <a:t>85,7%.</a:t>
            </a:r>
          </a:p>
          <a:p>
            <a:pPr marL="171442" indent="-171442" algn="just">
              <a:buFont typeface="Arial" panose="020B0604020202020204" pitchFamily="34" charset="0"/>
              <a:buChar char="•"/>
            </a:pPr>
            <a:endParaRPr lang="es-CO" sz="900" dirty="0">
              <a:solidFill>
                <a:schemeClr val="tx1">
                  <a:lumMod val="75000"/>
                  <a:lumOff val="25000"/>
                </a:schemeClr>
              </a:solidFill>
              <a:latin typeface="Montserrat" pitchFamily="2" charset="0"/>
            </a:endParaRPr>
          </a:p>
        </p:txBody>
      </p:sp>
      <p:sp>
        <p:nvSpPr>
          <p:cNvPr id="42" name="Rectángulo redondeado 41"/>
          <p:cNvSpPr/>
          <p:nvPr/>
        </p:nvSpPr>
        <p:spPr>
          <a:xfrm>
            <a:off x="6463771" y="3917317"/>
            <a:ext cx="811751" cy="161730"/>
          </a:xfrm>
          <a:prstGeom prst="roundRect">
            <a:avLst/>
          </a:prstGeom>
          <a:solidFill>
            <a:schemeClr val="accent4">
              <a:alpha val="2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CO"/>
          </a:p>
        </p:txBody>
      </p:sp>
      <p:sp>
        <p:nvSpPr>
          <p:cNvPr id="43" name="CuadroTexto 42"/>
          <p:cNvSpPr txBox="1"/>
          <p:nvPr/>
        </p:nvSpPr>
        <p:spPr>
          <a:xfrm>
            <a:off x="81575" y="15721728"/>
            <a:ext cx="7396523" cy="1527778"/>
          </a:xfrm>
          <a:prstGeom prst="roundRect">
            <a:avLst>
              <a:gd name="adj" fmla="val 5909"/>
            </a:avLst>
          </a:prstGeom>
          <a:noFill/>
        </p:spPr>
        <p:txBody>
          <a:bodyPr wrap="square" rtlCol="0">
            <a:spAutoFit/>
          </a:bodyPr>
          <a:lstStyle/>
          <a:p>
            <a:r>
              <a:rPr lang="es-ES" sz="1100" b="1" dirty="0">
                <a:solidFill>
                  <a:srgbClr val="0070C0"/>
                </a:solidFill>
                <a:latin typeface="Montserrat" pitchFamily="2" charset="0"/>
              </a:rPr>
              <a:t>Sugerimos: </a:t>
            </a:r>
          </a:p>
          <a:p>
            <a:pPr marL="228600" indent="-228600" algn="just">
              <a:lnSpc>
                <a:spcPct val="150000"/>
              </a:lnSpc>
              <a:buFont typeface="+mj-lt"/>
              <a:buAutoNum type="arabicPeriod"/>
            </a:pPr>
            <a:r>
              <a:rPr lang="es-ES" sz="900" dirty="0">
                <a:solidFill>
                  <a:schemeClr val="tx1">
                    <a:lumMod val="95000"/>
                    <a:lumOff val="5000"/>
                  </a:schemeClr>
                </a:solidFill>
                <a:latin typeface="Montserrat" pitchFamily="2" charset="0"/>
              </a:rPr>
              <a:t>Refrescar entrenamientos en habilidades blandas: Comunicación asertiva, trato cordial, lenguaje positivo en los canales de atención.</a:t>
            </a:r>
          </a:p>
          <a:p>
            <a:pPr marL="228600" indent="-228600" algn="just">
              <a:lnSpc>
                <a:spcPct val="150000"/>
              </a:lnSpc>
              <a:buFont typeface="+mj-lt"/>
              <a:buAutoNum type="arabicPeriod"/>
            </a:pPr>
            <a:r>
              <a:rPr lang="es-ES" sz="900" dirty="0">
                <a:solidFill>
                  <a:schemeClr val="tx1">
                    <a:lumMod val="95000"/>
                    <a:lumOff val="5000"/>
                  </a:schemeClr>
                </a:solidFill>
                <a:latin typeface="Montserrat" pitchFamily="2" charset="0"/>
              </a:rPr>
              <a:t>Revisión de casos no resueltos: Analizar los motivos por los cuales no se resolvieron en el primer contacto.</a:t>
            </a:r>
          </a:p>
          <a:p>
            <a:pPr marL="228600" indent="-228600" algn="just">
              <a:lnSpc>
                <a:spcPct val="150000"/>
              </a:lnSpc>
              <a:buFont typeface="+mj-lt"/>
              <a:buAutoNum type="arabicPeriod"/>
            </a:pPr>
            <a:r>
              <a:rPr lang="es-ES" sz="900" dirty="0">
                <a:solidFill>
                  <a:schemeClr val="tx1">
                    <a:lumMod val="95000"/>
                    <a:lumOff val="5000"/>
                  </a:schemeClr>
                </a:solidFill>
                <a:latin typeface="Montserrat" pitchFamily="2" charset="0"/>
              </a:rPr>
              <a:t>Fortalecer el empoderamiento técnico de los asesores de los canales de atención telefónico y WhatsApp, para que puedan resolver más casos sin escalamiento.</a:t>
            </a:r>
          </a:p>
          <a:p>
            <a:pPr marL="228600" indent="-228600" algn="just">
              <a:lnSpc>
                <a:spcPct val="150000"/>
              </a:lnSpc>
              <a:buFont typeface="+mj-lt"/>
              <a:buAutoNum type="arabicPeriod"/>
            </a:pPr>
            <a:r>
              <a:rPr lang="es-ES" sz="900" dirty="0">
                <a:solidFill>
                  <a:schemeClr val="tx1">
                    <a:lumMod val="95000"/>
                    <a:lumOff val="5000"/>
                  </a:schemeClr>
                </a:solidFill>
                <a:latin typeface="Montserrat" pitchFamily="2" charset="0"/>
              </a:rPr>
              <a:t>Mejorar la documentación de procesos para facilitar la resolución rápida.</a:t>
            </a:r>
          </a:p>
        </p:txBody>
      </p:sp>
      <p:pic>
        <p:nvPicPr>
          <p:cNvPr id="44" name="Picture 14" descr="D:\Planeación línea gráfica 2021\103034139 #emtelcolovers\Canales de Comunicaciones\Íconos\Íconos blanco\Íconos 2021 blanco-1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26654" y="2384993"/>
            <a:ext cx="305949" cy="305949"/>
          </a:xfrm>
          <a:prstGeom prst="rect">
            <a:avLst/>
          </a:prstGeom>
          <a:noFill/>
          <a:extLst>
            <a:ext uri="{909E8E84-426E-40DD-AFC4-6F175D3DCCD1}">
              <a14:hiddenFill xmlns:a14="http://schemas.microsoft.com/office/drawing/2010/main">
                <a:solidFill>
                  <a:srgbClr val="FFFFFF"/>
                </a:solidFill>
              </a14:hiddenFill>
            </a:ext>
          </a:extLst>
        </p:spPr>
      </p:pic>
      <p:grpSp>
        <p:nvGrpSpPr>
          <p:cNvPr id="24" name="Grupo 23">
            <a:extLst>
              <a:ext uri="{FF2B5EF4-FFF2-40B4-BE49-F238E27FC236}">
                <a16:creationId xmlns:a16="http://schemas.microsoft.com/office/drawing/2014/main" id="{A8F6262C-FB4B-468B-9F5E-87067F8F8792}"/>
              </a:ext>
            </a:extLst>
          </p:cNvPr>
          <p:cNvGrpSpPr/>
          <p:nvPr/>
        </p:nvGrpSpPr>
        <p:grpSpPr>
          <a:xfrm>
            <a:off x="200033" y="11707877"/>
            <a:ext cx="2503616" cy="313509"/>
            <a:chOff x="94480" y="11166402"/>
            <a:chExt cx="2503616" cy="313509"/>
          </a:xfrm>
        </p:grpSpPr>
        <p:sp>
          <p:nvSpPr>
            <p:cNvPr id="46" name="Rectángulo redondeado 45"/>
            <p:cNvSpPr/>
            <p:nvPr/>
          </p:nvSpPr>
          <p:spPr>
            <a:xfrm>
              <a:off x="94480" y="11166402"/>
              <a:ext cx="2503616" cy="313509"/>
            </a:xfrm>
            <a:prstGeom prst="roundRect">
              <a:avLst>
                <a:gd name="adj" fmla="val 50000"/>
              </a:avLst>
            </a:prstGeom>
            <a:solidFill>
              <a:schemeClr val="bg1">
                <a:lumMod val="5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7" name="CuadroTexto 46"/>
            <p:cNvSpPr txBox="1"/>
            <p:nvPr/>
          </p:nvSpPr>
          <p:spPr>
            <a:xfrm>
              <a:off x="399224" y="11182342"/>
              <a:ext cx="2100540" cy="276999"/>
            </a:xfrm>
            <a:prstGeom prst="rect">
              <a:avLst/>
            </a:prstGeom>
            <a:noFill/>
          </p:spPr>
          <p:txBody>
            <a:bodyPr wrap="square" rtlCol="0">
              <a:spAutoFit/>
            </a:bodyPr>
            <a:lstStyle/>
            <a:p>
              <a:r>
                <a:rPr lang="es-ES" sz="1200" b="1" dirty="0">
                  <a:solidFill>
                    <a:schemeClr val="bg1"/>
                  </a:solidFill>
                  <a:effectLst>
                    <a:outerShdw blurRad="50800" dist="38100" dir="5400000" algn="t" rotWithShape="0">
                      <a:prstClr val="black">
                        <a:alpha val="40000"/>
                      </a:prstClr>
                    </a:outerShdw>
                  </a:effectLst>
                  <a:latin typeface="Montserrat" pitchFamily="2" charset="0"/>
                </a:rPr>
                <a:t>Entendimiento de NPS</a:t>
              </a:r>
              <a:endParaRPr lang="es-CO" sz="1200" b="1" dirty="0">
                <a:solidFill>
                  <a:schemeClr val="bg1"/>
                </a:solidFill>
                <a:effectLst>
                  <a:outerShdw blurRad="50800" dist="38100" dir="5400000" algn="t" rotWithShape="0">
                    <a:prstClr val="black">
                      <a:alpha val="40000"/>
                    </a:prstClr>
                  </a:outerShdw>
                </a:effectLst>
                <a:latin typeface="Montserrat" pitchFamily="2" charset="0"/>
              </a:endParaRPr>
            </a:p>
          </p:txBody>
        </p:sp>
      </p:grpSp>
      <p:grpSp>
        <p:nvGrpSpPr>
          <p:cNvPr id="132" name="Grupo 131"/>
          <p:cNvGrpSpPr/>
          <p:nvPr/>
        </p:nvGrpSpPr>
        <p:grpSpPr>
          <a:xfrm>
            <a:off x="781160" y="12207981"/>
            <a:ext cx="1927996" cy="1692234"/>
            <a:chOff x="457049" y="11399151"/>
            <a:chExt cx="1746221" cy="1519568"/>
          </a:xfrm>
        </p:grpSpPr>
        <p:grpSp>
          <p:nvGrpSpPr>
            <p:cNvPr id="57" name="Grupo 56">
              <a:extLst>
                <a:ext uri="{FF2B5EF4-FFF2-40B4-BE49-F238E27FC236}">
                  <a16:creationId xmlns:a16="http://schemas.microsoft.com/office/drawing/2014/main" id="{87F8EF63-1D12-4B65-B9E0-ED7AA91CB1F5}"/>
                </a:ext>
              </a:extLst>
            </p:cNvPr>
            <p:cNvGrpSpPr/>
            <p:nvPr/>
          </p:nvGrpSpPr>
          <p:grpSpPr>
            <a:xfrm>
              <a:off x="457049" y="11399151"/>
              <a:ext cx="1389167" cy="632313"/>
              <a:chOff x="4870446" y="2013591"/>
              <a:chExt cx="807045" cy="351260"/>
            </a:xfrm>
          </p:grpSpPr>
          <p:grpSp>
            <p:nvGrpSpPr>
              <p:cNvPr id="58" name="Gráfico 76">
                <a:extLst>
                  <a:ext uri="{FF2B5EF4-FFF2-40B4-BE49-F238E27FC236}">
                    <a16:creationId xmlns:a16="http://schemas.microsoft.com/office/drawing/2014/main" id="{E522DA50-208A-4F7F-BEE0-0891E125CE0B}"/>
                  </a:ext>
                </a:extLst>
              </p:cNvPr>
              <p:cNvGrpSpPr/>
              <p:nvPr/>
            </p:nvGrpSpPr>
            <p:grpSpPr>
              <a:xfrm>
                <a:off x="4870446" y="2013591"/>
                <a:ext cx="149177" cy="351260"/>
                <a:chOff x="2461926" y="3586161"/>
                <a:chExt cx="828675" cy="1968133"/>
              </a:xfrm>
              <a:solidFill>
                <a:srgbClr val="0AABA5"/>
              </a:solidFill>
            </p:grpSpPr>
            <p:sp>
              <p:nvSpPr>
                <p:cNvPr id="75" name="Forma libre: forma 79">
                  <a:extLst>
                    <a:ext uri="{FF2B5EF4-FFF2-40B4-BE49-F238E27FC236}">
                      <a16:creationId xmlns:a16="http://schemas.microsoft.com/office/drawing/2014/main" id="{EDE2CFB1-807C-4CC1-8A08-A7BC53AB5E76}"/>
                    </a:ext>
                  </a:extLst>
                </p:cNvPr>
                <p:cNvSpPr/>
                <p:nvPr/>
              </p:nvSpPr>
              <p:spPr>
                <a:xfrm>
                  <a:off x="2710478" y="3586161"/>
                  <a:ext cx="342900" cy="342900"/>
                </a:xfrm>
                <a:custGeom>
                  <a:avLst/>
                  <a:gdLst>
                    <a:gd name="connsiteX0" fmla="*/ 175244 w 342900"/>
                    <a:gd name="connsiteY0" fmla="*/ 348701 h 342900"/>
                    <a:gd name="connsiteX1" fmla="*/ 348618 w 342900"/>
                    <a:gd name="connsiteY1" fmla="*/ 173184 h 342900"/>
                    <a:gd name="connsiteX2" fmla="*/ 173377 w 342900"/>
                    <a:gd name="connsiteY2" fmla="*/ 1 h 342900"/>
                    <a:gd name="connsiteX3" fmla="*/ 3 w 342900"/>
                    <a:gd name="connsiteY3" fmla="*/ 175232 h 342900"/>
                    <a:gd name="connsiteX4" fmla="*/ 175244 w 342900"/>
                    <a:gd name="connsiteY4" fmla="*/ 348701 h 342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900" h="342900">
                      <a:moveTo>
                        <a:pt x="175244" y="348701"/>
                      </a:moveTo>
                      <a:cubicBezTo>
                        <a:pt x="271465" y="348235"/>
                        <a:pt x="349085" y="269415"/>
                        <a:pt x="348618" y="173184"/>
                      </a:cubicBezTo>
                      <a:cubicBezTo>
                        <a:pt x="348056" y="77239"/>
                        <a:pt x="269608" y="-275"/>
                        <a:pt x="173377" y="1"/>
                      </a:cubicBezTo>
                      <a:cubicBezTo>
                        <a:pt x="77336" y="372"/>
                        <a:pt x="-550" y="78915"/>
                        <a:pt x="3" y="175232"/>
                      </a:cubicBezTo>
                      <a:cubicBezTo>
                        <a:pt x="565" y="271368"/>
                        <a:pt x="79299" y="349263"/>
                        <a:pt x="175244" y="348701"/>
                      </a:cubicBezTo>
                      <a:close/>
                    </a:path>
                  </a:pathLst>
                </a:custGeom>
                <a:solidFill>
                  <a:srgbClr val="00206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s-CO"/>
                </a:p>
              </p:txBody>
            </p:sp>
            <p:sp>
              <p:nvSpPr>
                <p:cNvPr id="76" name="Forma libre: forma 81">
                  <a:extLst>
                    <a:ext uri="{FF2B5EF4-FFF2-40B4-BE49-F238E27FC236}">
                      <a16:creationId xmlns:a16="http://schemas.microsoft.com/office/drawing/2014/main" id="{1DC58B04-B2F9-4709-B654-4FF9C8BB8D29}"/>
                    </a:ext>
                  </a:extLst>
                </p:cNvPr>
                <p:cNvSpPr/>
                <p:nvPr/>
              </p:nvSpPr>
              <p:spPr>
                <a:xfrm>
                  <a:off x="2461926" y="3992194"/>
                  <a:ext cx="828675" cy="1562100"/>
                </a:xfrm>
                <a:custGeom>
                  <a:avLst/>
                  <a:gdLst>
                    <a:gd name="connsiteX0" fmla="*/ 831771 w 828675"/>
                    <a:gd name="connsiteY0" fmla="*/ 614382 h 1562100"/>
                    <a:gd name="connsiteX1" fmla="*/ 829161 w 828675"/>
                    <a:gd name="connsiteY1" fmla="*/ 185280 h 1562100"/>
                    <a:gd name="connsiteX2" fmla="*/ 588502 w 828675"/>
                    <a:gd name="connsiteY2" fmla="*/ 5677 h 1562100"/>
                    <a:gd name="connsiteX3" fmla="*/ 240544 w 828675"/>
                    <a:gd name="connsiteY3" fmla="*/ 0 h 1562100"/>
                    <a:gd name="connsiteX4" fmla="*/ 86 w 828675"/>
                    <a:gd name="connsiteY4" fmla="*/ 189748 h 1562100"/>
                    <a:gd name="connsiteX5" fmla="*/ 86 w 828675"/>
                    <a:gd name="connsiteY5" fmla="*/ 614105 h 1562100"/>
                    <a:gd name="connsiteX6" fmla="*/ 276 w 828675"/>
                    <a:gd name="connsiteY6" fmla="*/ 614105 h 1562100"/>
                    <a:gd name="connsiteX7" fmla="*/ 0 w 828675"/>
                    <a:gd name="connsiteY7" fmla="*/ 616896 h 1562100"/>
                    <a:gd name="connsiteX8" fmla="*/ 73895 w 828675"/>
                    <a:gd name="connsiteY8" fmla="*/ 690505 h 1562100"/>
                    <a:gd name="connsiteX9" fmla="*/ 146952 w 828675"/>
                    <a:gd name="connsiteY9" fmla="*/ 616239 h 1562100"/>
                    <a:gd name="connsiteX10" fmla="*/ 146952 w 828675"/>
                    <a:gd name="connsiteY10" fmla="*/ 612981 h 1562100"/>
                    <a:gd name="connsiteX11" fmla="*/ 147418 w 828675"/>
                    <a:gd name="connsiteY11" fmla="*/ 221104 h 1562100"/>
                    <a:gd name="connsiteX12" fmla="*/ 193853 w 828675"/>
                    <a:gd name="connsiteY12" fmla="*/ 220828 h 1562100"/>
                    <a:gd name="connsiteX13" fmla="*/ 199996 w 828675"/>
                    <a:gd name="connsiteY13" fmla="*/ 1470631 h 1562100"/>
                    <a:gd name="connsiteX14" fmla="*/ 299761 w 828675"/>
                    <a:gd name="connsiteY14" fmla="*/ 1569558 h 1562100"/>
                    <a:gd name="connsiteX15" fmla="*/ 398688 w 828675"/>
                    <a:gd name="connsiteY15" fmla="*/ 1469612 h 1562100"/>
                    <a:gd name="connsiteX16" fmla="*/ 394411 w 828675"/>
                    <a:gd name="connsiteY16" fmla="*/ 663150 h 1562100"/>
                    <a:gd name="connsiteX17" fmla="*/ 438893 w 828675"/>
                    <a:gd name="connsiteY17" fmla="*/ 662588 h 1562100"/>
                    <a:gd name="connsiteX18" fmla="*/ 443636 w 828675"/>
                    <a:gd name="connsiteY18" fmla="*/ 1469793 h 1562100"/>
                    <a:gd name="connsiteX19" fmla="*/ 444379 w 828675"/>
                    <a:gd name="connsiteY19" fmla="*/ 1470727 h 1562100"/>
                    <a:gd name="connsiteX20" fmla="*/ 543306 w 828675"/>
                    <a:gd name="connsiteY20" fmla="*/ 1567787 h 1562100"/>
                    <a:gd name="connsiteX21" fmla="*/ 642137 w 828675"/>
                    <a:gd name="connsiteY21" fmla="*/ 1468774 h 1562100"/>
                    <a:gd name="connsiteX22" fmla="*/ 634670 w 828675"/>
                    <a:gd name="connsiteY22" fmla="*/ 216456 h 1562100"/>
                    <a:gd name="connsiteX23" fmla="*/ 682685 w 828675"/>
                    <a:gd name="connsiteY23" fmla="*/ 216084 h 1562100"/>
                    <a:gd name="connsiteX24" fmla="*/ 684733 w 828675"/>
                    <a:gd name="connsiteY24" fmla="*/ 615125 h 1562100"/>
                    <a:gd name="connsiteX25" fmla="*/ 684733 w 828675"/>
                    <a:gd name="connsiteY25" fmla="*/ 615496 h 1562100"/>
                    <a:gd name="connsiteX26" fmla="*/ 758438 w 828675"/>
                    <a:gd name="connsiteY26" fmla="*/ 689010 h 1562100"/>
                    <a:gd name="connsiteX27" fmla="*/ 831771 w 828675"/>
                    <a:gd name="connsiteY27" fmla="*/ 615210 h 1562100"/>
                    <a:gd name="connsiteX28" fmla="*/ 831771 w 828675"/>
                    <a:gd name="connsiteY28" fmla="*/ 614382 h 1562100"/>
                    <a:gd name="connsiteX29" fmla="*/ 831771 w 828675"/>
                    <a:gd name="connsiteY29" fmla="*/ 614382 h 1562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8675" h="1562100">
                      <a:moveTo>
                        <a:pt x="831771" y="614382"/>
                      </a:moveTo>
                      <a:lnTo>
                        <a:pt x="829161" y="185280"/>
                      </a:lnTo>
                      <a:cubicBezTo>
                        <a:pt x="812035" y="-5963"/>
                        <a:pt x="588502" y="5677"/>
                        <a:pt x="588502" y="5677"/>
                      </a:cubicBezTo>
                      <a:lnTo>
                        <a:pt x="240544" y="0"/>
                      </a:lnTo>
                      <a:cubicBezTo>
                        <a:pt x="-9687" y="5953"/>
                        <a:pt x="86" y="189748"/>
                        <a:pt x="86" y="189748"/>
                      </a:cubicBezTo>
                      <a:lnTo>
                        <a:pt x="86" y="614105"/>
                      </a:lnTo>
                      <a:lnTo>
                        <a:pt x="276" y="614105"/>
                      </a:lnTo>
                      <a:lnTo>
                        <a:pt x="0" y="616896"/>
                      </a:lnTo>
                      <a:cubicBezTo>
                        <a:pt x="190" y="657654"/>
                        <a:pt x="33595" y="690505"/>
                        <a:pt x="73895" y="690505"/>
                      </a:cubicBezTo>
                      <a:cubicBezTo>
                        <a:pt x="114652" y="690134"/>
                        <a:pt x="146952" y="657282"/>
                        <a:pt x="146952" y="616239"/>
                      </a:cubicBezTo>
                      <a:lnTo>
                        <a:pt x="146952" y="612981"/>
                      </a:lnTo>
                      <a:lnTo>
                        <a:pt x="147418" y="221104"/>
                      </a:lnTo>
                      <a:lnTo>
                        <a:pt x="193853" y="220828"/>
                      </a:lnTo>
                      <a:lnTo>
                        <a:pt x="199996" y="1470631"/>
                      </a:lnTo>
                      <a:cubicBezTo>
                        <a:pt x="200187" y="1525353"/>
                        <a:pt x="244573" y="1569558"/>
                        <a:pt x="299761" y="1569558"/>
                      </a:cubicBezTo>
                      <a:cubicBezTo>
                        <a:pt x="354482" y="1569368"/>
                        <a:pt x="398688" y="1524981"/>
                        <a:pt x="398688" y="1469612"/>
                      </a:cubicBezTo>
                      <a:lnTo>
                        <a:pt x="394411" y="663150"/>
                      </a:lnTo>
                      <a:lnTo>
                        <a:pt x="438893" y="662588"/>
                      </a:lnTo>
                      <a:lnTo>
                        <a:pt x="443636" y="1469793"/>
                      </a:lnTo>
                      <a:lnTo>
                        <a:pt x="444379" y="1470727"/>
                      </a:lnTo>
                      <a:cubicBezTo>
                        <a:pt x="445122" y="1524514"/>
                        <a:pt x="488956" y="1568158"/>
                        <a:pt x="543306" y="1567787"/>
                      </a:cubicBezTo>
                      <a:cubicBezTo>
                        <a:pt x="597932" y="1567596"/>
                        <a:pt x="642233" y="1523209"/>
                        <a:pt x="642137" y="1468774"/>
                      </a:cubicBezTo>
                      <a:lnTo>
                        <a:pt x="634670" y="216456"/>
                      </a:lnTo>
                      <a:lnTo>
                        <a:pt x="682685" y="216084"/>
                      </a:lnTo>
                      <a:lnTo>
                        <a:pt x="684733" y="615125"/>
                      </a:lnTo>
                      <a:lnTo>
                        <a:pt x="684733" y="615496"/>
                      </a:lnTo>
                      <a:cubicBezTo>
                        <a:pt x="684733" y="656254"/>
                        <a:pt x="717680" y="689200"/>
                        <a:pt x="758438" y="689010"/>
                      </a:cubicBezTo>
                      <a:cubicBezTo>
                        <a:pt x="799195" y="688639"/>
                        <a:pt x="831771" y="655787"/>
                        <a:pt x="831771" y="615210"/>
                      </a:cubicBezTo>
                      <a:lnTo>
                        <a:pt x="831771" y="614382"/>
                      </a:lnTo>
                      <a:lnTo>
                        <a:pt x="831771" y="614382"/>
                      </a:lnTo>
                      <a:close/>
                    </a:path>
                  </a:pathLst>
                </a:custGeom>
                <a:solidFill>
                  <a:srgbClr val="00206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s-CO"/>
                </a:p>
              </p:txBody>
            </p:sp>
          </p:grpSp>
          <p:grpSp>
            <p:nvGrpSpPr>
              <p:cNvPr id="59" name="Gráfico 76">
                <a:extLst>
                  <a:ext uri="{FF2B5EF4-FFF2-40B4-BE49-F238E27FC236}">
                    <a16:creationId xmlns:a16="http://schemas.microsoft.com/office/drawing/2014/main" id="{B2537903-1945-4890-B968-D5B8DD90F5FB}"/>
                  </a:ext>
                </a:extLst>
              </p:cNvPr>
              <p:cNvGrpSpPr/>
              <p:nvPr/>
            </p:nvGrpSpPr>
            <p:grpSpPr>
              <a:xfrm>
                <a:off x="5038192" y="2013591"/>
                <a:ext cx="149177" cy="351260"/>
                <a:chOff x="2461926" y="3586161"/>
                <a:chExt cx="828675" cy="1968133"/>
              </a:xfrm>
              <a:solidFill>
                <a:srgbClr val="0AABA5"/>
              </a:solidFill>
            </p:grpSpPr>
            <p:sp>
              <p:nvSpPr>
                <p:cNvPr id="73" name="Forma libre: forma 84">
                  <a:extLst>
                    <a:ext uri="{FF2B5EF4-FFF2-40B4-BE49-F238E27FC236}">
                      <a16:creationId xmlns:a16="http://schemas.microsoft.com/office/drawing/2014/main" id="{579B4958-2D43-4CA9-8793-F4E0AA970FAE}"/>
                    </a:ext>
                  </a:extLst>
                </p:cNvPr>
                <p:cNvSpPr/>
                <p:nvPr/>
              </p:nvSpPr>
              <p:spPr>
                <a:xfrm>
                  <a:off x="2710478" y="3586161"/>
                  <a:ext cx="342900" cy="342900"/>
                </a:xfrm>
                <a:custGeom>
                  <a:avLst/>
                  <a:gdLst>
                    <a:gd name="connsiteX0" fmla="*/ 175244 w 342900"/>
                    <a:gd name="connsiteY0" fmla="*/ 348701 h 342900"/>
                    <a:gd name="connsiteX1" fmla="*/ 348618 w 342900"/>
                    <a:gd name="connsiteY1" fmla="*/ 173184 h 342900"/>
                    <a:gd name="connsiteX2" fmla="*/ 173377 w 342900"/>
                    <a:gd name="connsiteY2" fmla="*/ 1 h 342900"/>
                    <a:gd name="connsiteX3" fmla="*/ 3 w 342900"/>
                    <a:gd name="connsiteY3" fmla="*/ 175232 h 342900"/>
                    <a:gd name="connsiteX4" fmla="*/ 175244 w 342900"/>
                    <a:gd name="connsiteY4" fmla="*/ 348701 h 342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900" h="342900">
                      <a:moveTo>
                        <a:pt x="175244" y="348701"/>
                      </a:moveTo>
                      <a:cubicBezTo>
                        <a:pt x="271465" y="348235"/>
                        <a:pt x="349085" y="269415"/>
                        <a:pt x="348618" y="173184"/>
                      </a:cubicBezTo>
                      <a:cubicBezTo>
                        <a:pt x="348056" y="77239"/>
                        <a:pt x="269608" y="-275"/>
                        <a:pt x="173377" y="1"/>
                      </a:cubicBezTo>
                      <a:cubicBezTo>
                        <a:pt x="77336" y="372"/>
                        <a:pt x="-550" y="78915"/>
                        <a:pt x="3" y="175232"/>
                      </a:cubicBezTo>
                      <a:cubicBezTo>
                        <a:pt x="565" y="271368"/>
                        <a:pt x="79299" y="349263"/>
                        <a:pt x="175244" y="348701"/>
                      </a:cubicBezTo>
                      <a:close/>
                    </a:path>
                  </a:pathLst>
                </a:custGeom>
                <a:solidFill>
                  <a:srgbClr val="0070C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s-CO"/>
                </a:p>
              </p:txBody>
            </p:sp>
            <p:sp>
              <p:nvSpPr>
                <p:cNvPr id="74" name="Forma libre: forma 85">
                  <a:extLst>
                    <a:ext uri="{FF2B5EF4-FFF2-40B4-BE49-F238E27FC236}">
                      <a16:creationId xmlns:a16="http://schemas.microsoft.com/office/drawing/2014/main" id="{024B33E4-A480-4B5F-9553-84BBBFBF3792}"/>
                    </a:ext>
                  </a:extLst>
                </p:cNvPr>
                <p:cNvSpPr/>
                <p:nvPr/>
              </p:nvSpPr>
              <p:spPr>
                <a:xfrm>
                  <a:off x="2461926" y="3992194"/>
                  <a:ext cx="828675" cy="1562100"/>
                </a:xfrm>
                <a:custGeom>
                  <a:avLst/>
                  <a:gdLst>
                    <a:gd name="connsiteX0" fmla="*/ 831771 w 828675"/>
                    <a:gd name="connsiteY0" fmla="*/ 614382 h 1562100"/>
                    <a:gd name="connsiteX1" fmla="*/ 829161 w 828675"/>
                    <a:gd name="connsiteY1" fmla="*/ 185280 h 1562100"/>
                    <a:gd name="connsiteX2" fmla="*/ 588502 w 828675"/>
                    <a:gd name="connsiteY2" fmla="*/ 5677 h 1562100"/>
                    <a:gd name="connsiteX3" fmla="*/ 240544 w 828675"/>
                    <a:gd name="connsiteY3" fmla="*/ 0 h 1562100"/>
                    <a:gd name="connsiteX4" fmla="*/ 86 w 828675"/>
                    <a:gd name="connsiteY4" fmla="*/ 189748 h 1562100"/>
                    <a:gd name="connsiteX5" fmla="*/ 86 w 828675"/>
                    <a:gd name="connsiteY5" fmla="*/ 614105 h 1562100"/>
                    <a:gd name="connsiteX6" fmla="*/ 276 w 828675"/>
                    <a:gd name="connsiteY6" fmla="*/ 614105 h 1562100"/>
                    <a:gd name="connsiteX7" fmla="*/ 0 w 828675"/>
                    <a:gd name="connsiteY7" fmla="*/ 616896 h 1562100"/>
                    <a:gd name="connsiteX8" fmla="*/ 73895 w 828675"/>
                    <a:gd name="connsiteY8" fmla="*/ 690505 h 1562100"/>
                    <a:gd name="connsiteX9" fmla="*/ 146952 w 828675"/>
                    <a:gd name="connsiteY9" fmla="*/ 616239 h 1562100"/>
                    <a:gd name="connsiteX10" fmla="*/ 146952 w 828675"/>
                    <a:gd name="connsiteY10" fmla="*/ 612981 h 1562100"/>
                    <a:gd name="connsiteX11" fmla="*/ 147418 w 828675"/>
                    <a:gd name="connsiteY11" fmla="*/ 221104 h 1562100"/>
                    <a:gd name="connsiteX12" fmla="*/ 193853 w 828675"/>
                    <a:gd name="connsiteY12" fmla="*/ 220828 h 1562100"/>
                    <a:gd name="connsiteX13" fmla="*/ 199996 w 828675"/>
                    <a:gd name="connsiteY13" fmla="*/ 1470631 h 1562100"/>
                    <a:gd name="connsiteX14" fmla="*/ 299761 w 828675"/>
                    <a:gd name="connsiteY14" fmla="*/ 1569558 h 1562100"/>
                    <a:gd name="connsiteX15" fmla="*/ 398688 w 828675"/>
                    <a:gd name="connsiteY15" fmla="*/ 1469612 h 1562100"/>
                    <a:gd name="connsiteX16" fmla="*/ 394411 w 828675"/>
                    <a:gd name="connsiteY16" fmla="*/ 663150 h 1562100"/>
                    <a:gd name="connsiteX17" fmla="*/ 438893 w 828675"/>
                    <a:gd name="connsiteY17" fmla="*/ 662588 h 1562100"/>
                    <a:gd name="connsiteX18" fmla="*/ 443636 w 828675"/>
                    <a:gd name="connsiteY18" fmla="*/ 1469793 h 1562100"/>
                    <a:gd name="connsiteX19" fmla="*/ 444379 w 828675"/>
                    <a:gd name="connsiteY19" fmla="*/ 1470727 h 1562100"/>
                    <a:gd name="connsiteX20" fmla="*/ 543306 w 828675"/>
                    <a:gd name="connsiteY20" fmla="*/ 1567787 h 1562100"/>
                    <a:gd name="connsiteX21" fmla="*/ 642137 w 828675"/>
                    <a:gd name="connsiteY21" fmla="*/ 1468774 h 1562100"/>
                    <a:gd name="connsiteX22" fmla="*/ 634670 w 828675"/>
                    <a:gd name="connsiteY22" fmla="*/ 216456 h 1562100"/>
                    <a:gd name="connsiteX23" fmla="*/ 682685 w 828675"/>
                    <a:gd name="connsiteY23" fmla="*/ 216084 h 1562100"/>
                    <a:gd name="connsiteX24" fmla="*/ 684733 w 828675"/>
                    <a:gd name="connsiteY24" fmla="*/ 615125 h 1562100"/>
                    <a:gd name="connsiteX25" fmla="*/ 684733 w 828675"/>
                    <a:gd name="connsiteY25" fmla="*/ 615496 h 1562100"/>
                    <a:gd name="connsiteX26" fmla="*/ 758438 w 828675"/>
                    <a:gd name="connsiteY26" fmla="*/ 689010 h 1562100"/>
                    <a:gd name="connsiteX27" fmla="*/ 831771 w 828675"/>
                    <a:gd name="connsiteY27" fmla="*/ 615210 h 1562100"/>
                    <a:gd name="connsiteX28" fmla="*/ 831771 w 828675"/>
                    <a:gd name="connsiteY28" fmla="*/ 614382 h 1562100"/>
                    <a:gd name="connsiteX29" fmla="*/ 831771 w 828675"/>
                    <a:gd name="connsiteY29" fmla="*/ 614382 h 1562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8675" h="1562100">
                      <a:moveTo>
                        <a:pt x="831771" y="614382"/>
                      </a:moveTo>
                      <a:lnTo>
                        <a:pt x="829161" y="185280"/>
                      </a:lnTo>
                      <a:cubicBezTo>
                        <a:pt x="812035" y="-5963"/>
                        <a:pt x="588502" y="5677"/>
                        <a:pt x="588502" y="5677"/>
                      </a:cubicBezTo>
                      <a:lnTo>
                        <a:pt x="240544" y="0"/>
                      </a:lnTo>
                      <a:cubicBezTo>
                        <a:pt x="-9687" y="5953"/>
                        <a:pt x="86" y="189748"/>
                        <a:pt x="86" y="189748"/>
                      </a:cubicBezTo>
                      <a:lnTo>
                        <a:pt x="86" y="614105"/>
                      </a:lnTo>
                      <a:lnTo>
                        <a:pt x="276" y="614105"/>
                      </a:lnTo>
                      <a:lnTo>
                        <a:pt x="0" y="616896"/>
                      </a:lnTo>
                      <a:cubicBezTo>
                        <a:pt x="190" y="657654"/>
                        <a:pt x="33595" y="690505"/>
                        <a:pt x="73895" y="690505"/>
                      </a:cubicBezTo>
                      <a:cubicBezTo>
                        <a:pt x="114652" y="690134"/>
                        <a:pt x="146952" y="657282"/>
                        <a:pt x="146952" y="616239"/>
                      </a:cubicBezTo>
                      <a:lnTo>
                        <a:pt x="146952" y="612981"/>
                      </a:lnTo>
                      <a:lnTo>
                        <a:pt x="147418" y="221104"/>
                      </a:lnTo>
                      <a:lnTo>
                        <a:pt x="193853" y="220828"/>
                      </a:lnTo>
                      <a:lnTo>
                        <a:pt x="199996" y="1470631"/>
                      </a:lnTo>
                      <a:cubicBezTo>
                        <a:pt x="200187" y="1525353"/>
                        <a:pt x="244573" y="1569558"/>
                        <a:pt x="299761" y="1569558"/>
                      </a:cubicBezTo>
                      <a:cubicBezTo>
                        <a:pt x="354482" y="1569368"/>
                        <a:pt x="398688" y="1524981"/>
                        <a:pt x="398688" y="1469612"/>
                      </a:cubicBezTo>
                      <a:lnTo>
                        <a:pt x="394411" y="663150"/>
                      </a:lnTo>
                      <a:lnTo>
                        <a:pt x="438893" y="662588"/>
                      </a:lnTo>
                      <a:lnTo>
                        <a:pt x="443636" y="1469793"/>
                      </a:lnTo>
                      <a:lnTo>
                        <a:pt x="444379" y="1470727"/>
                      </a:lnTo>
                      <a:cubicBezTo>
                        <a:pt x="445122" y="1524514"/>
                        <a:pt x="488956" y="1568158"/>
                        <a:pt x="543306" y="1567787"/>
                      </a:cubicBezTo>
                      <a:cubicBezTo>
                        <a:pt x="597932" y="1567596"/>
                        <a:pt x="642233" y="1523209"/>
                        <a:pt x="642137" y="1468774"/>
                      </a:cubicBezTo>
                      <a:lnTo>
                        <a:pt x="634670" y="216456"/>
                      </a:lnTo>
                      <a:lnTo>
                        <a:pt x="682685" y="216084"/>
                      </a:lnTo>
                      <a:lnTo>
                        <a:pt x="684733" y="615125"/>
                      </a:lnTo>
                      <a:lnTo>
                        <a:pt x="684733" y="615496"/>
                      </a:lnTo>
                      <a:cubicBezTo>
                        <a:pt x="684733" y="656254"/>
                        <a:pt x="717680" y="689200"/>
                        <a:pt x="758438" y="689010"/>
                      </a:cubicBezTo>
                      <a:cubicBezTo>
                        <a:pt x="799195" y="688639"/>
                        <a:pt x="831771" y="655787"/>
                        <a:pt x="831771" y="615210"/>
                      </a:cubicBezTo>
                      <a:lnTo>
                        <a:pt x="831771" y="614382"/>
                      </a:lnTo>
                      <a:lnTo>
                        <a:pt x="831771" y="614382"/>
                      </a:lnTo>
                      <a:close/>
                    </a:path>
                  </a:pathLst>
                </a:custGeom>
                <a:solidFill>
                  <a:srgbClr val="0070C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s-CO"/>
                </a:p>
              </p:txBody>
            </p:sp>
          </p:grpSp>
          <p:grpSp>
            <p:nvGrpSpPr>
              <p:cNvPr id="60" name="Gráfico 76">
                <a:extLst>
                  <a:ext uri="{FF2B5EF4-FFF2-40B4-BE49-F238E27FC236}">
                    <a16:creationId xmlns:a16="http://schemas.microsoft.com/office/drawing/2014/main" id="{2D47D187-FA67-4C6A-8C1A-84318C64C125}"/>
                  </a:ext>
                </a:extLst>
              </p:cNvPr>
              <p:cNvGrpSpPr/>
              <p:nvPr/>
            </p:nvGrpSpPr>
            <p:grpSpPr>
              <a:xfrm>
                <a:off x="5203691" y="2013591"/>
                <a:ext cx="149177" cy="351260"/>
                <a:chOff x="2461926" y="3586161"/>
                <a:chExt cx="828675" cy="1968133"/>
              </a:xfrm>
              <a:solidFill>
                <a:srgbClr val="0AABA5"/>
              </a:solidFill>
            </p:grpSpPr>
            <p:sp>
              <p:nvSpPr>
                <p:cNvPr id="71" name="Forma libre: forma 87">
                  <a:extLst>
                    <a:ext uri="{FF2B5EF4-FFF2-40B4-BE49-F238E27FC236}">
                      <a16:creationId xmlns:a16="http://schemas.microsoft.com/office/drawing/2014/main" id="{B0AC6FF4-269E-468D-8F88-AE6DC6AD7CD7}"/>
                    </a:ext>
                  </a:extLst>
                </p:cNvPr>
                <p:cNvSpPr/>
                <p:nvPr/>
              </p:nvSpPr>
              <p:spPr>
                <a:xfrm>
                  <a:off x="2710478" y="3586161"/>
                  <a:ext cx="342900" cy="342900"/>
                </a:xfrm>
                <a:custGeom>
                  <a:avLst/>
                  <a:gdLst>
                    <a:gd name="connsiteX0" fmla="*/ 175244 w 342900"/>
                    <a:gd name="connsiteY0" fmla="*/ 348701 h 342900"/>
                    <a:gd name="connsiteX1" fmla="*/ 348618 w 342900"/>
                    <a:gd name="connsiteY1" fmla="*/ 173184 h 342900"/>
                    <a:gd name="connsiteX2" fmla="*/ 173377 w 342900"/>
                    <a:gd name="connsiteY2" fmla="*/ 1 h 342900"/>
                    <a:gd name="connsiteX3" fmla="*/ 3 w 342900"/>
                    <a:gd name="connsiteY3" fmla="*/ 175232 h 342900"/>
                    <a:gd name="connsiteX4" fmla="*/ 175244 w 342900"/>
                    <a:gd name="connsiteY4" fmla="*/ 348701 h 342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900" h="342900">
                      <a:moveTo>
                        <a:pt x="175244" y="348701"/>
                      </a:moveTo>
                      <a:cubicBezTo>
                        <a:pt x="271465" y="348235"/>
                        <a:pt x="349085" y="269415"/>
                        <a:pt x="348618" y="173184"/>
                      </a:cubicBezTo>
                      <a:cubicBezTo>
                        <a:pt x="348056" y="77239"/>
                        <a:pt x="269608" y="-275"/>
                        <a:pt x="173377" y="1"/>
                      </a:cubicBezTo>
                      <a:cubicBezTo>
                        <a:pt x="77336" y="372"/>
                        <a:pt x="-550" y="78915"/>
                        <a:pt x="3" y="175232"/>
                      </a:cubicBezTo>
                      <a:cubicBezTo>
                        <a:pt x="565" y="271368"/>
                        <a:pt x="79299" y="349263"/>
                        <a:pt x="175244" y="348701"/>
                      </a:cubicBezTo>
                      <a:close/>
                    </a:path>
                  </a:pathLst>
                </a:custGeom>
                <a:solidFill>
                  <a:srgbClr val="00B0F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s-CO"/>
                </a:p>
              </p:txBody>
            </p:sp>
            <p:sp>
              <p:nvSpPr>
                <p:cNvPr id="72" name="Forma libre: forma 88">
                  <a:extLst>
                    <a:ext uri="{FF2B5EF4-FFF2-40B4-BE49-F238E27FC236}">
                      <a16:creationId xmlns:a16="http://schemas.microsoft.com/office/drawing/2014/main" id="{5604FA42-8928-47ED-99AE-9852F7A4579C}"/>
                    </a:ext>
                  </a:extLst>
                </p:cNvPr>
                <p:cNvSpPr/>
                <p:nvPr/>
              </p:nvSpPr>
              <p:spPr>
                <a:xfrm>
                  <a:off x="2461926" y="3992194"/>
                  <a:ext cx="828675" cy="1562100"/>
                </a:xfrm>
                <a:custGeom>
                  <a:avLst/>
                  <a:gdLst>
                    <a:gd name="connsiteX0" fmla="*/ 831771 w 828675"/>
                    <a:gd name="connsiteY0" fmla="*/ 614382 h 1562100"/>
                    <a:gd name="connsiteX1" fmla="*/ 829161 w 828675"/>
                    <a:gd name="connsiteY1" fmla="*/ 185280 h 1562100"/>
                    <a:gd name="connsiteX2" fmla="*/ 588502 w 828675"/>
                    <a:gd name="connsiteY2" fmla="*/ 5677 h 1562100"/>
                    <a:gd name="connsiteX3" fmla="*/ 240544 w 828675"/>
                    <a:gd name="connsiteY3" fmla="*/ 0 h 1562100"/>
                    <a:gd name="connsiteX4" fmla="*/ 86 w 828675"/>
                    <a:gd name="connsiteY4" fmla="*/ 189748 h 1562100"/>
                    <a:gd name="connsiteX5" fmla="*/ 86 w 828675"/>
                    <a:gd name="connsiteY5" fmla="*/ 614105 h 1562100"/>
                    <a:gd name="connsiteX6" fmla="*/ 276 w 828675"/>
                    <a:gd name="connsiteY6" fmla="*/ 614105 h 1562100"/>
                    <a:gd name="connsiteX7" fmla="*/ 0 w 828675"/>
                    <a:gd name="connsiteY7" fmla="*/ 616896 h 1562100"/>
                    <a:gd name="connsiteX8" fmla="*/ 73895 w 828675"/>
                    <a:gd name="connsiteY8" fmla="*/ 690505 h 1562100"/>
                    <a:gd name="connsiteX9" fmla="*/ 146952 w 828675"/>
                    <a:gd name="connsiteY9" fmla="*/ 616239 h 1562100"/>
                    <a:gd name="connsiteX10" fmla="*/ 146952 w 828675"/>
                    <a:gd name="connsiteY10" fmla="*/ 612981 h 1562100"/>
                    <a:gd name="connsiteX11" fmla="*/ 147418 w 828675"/>
                    <a:gd name="connsiteY11" fmla="*/ 221104 h 1562100"/>
                    <a:gd name="connsiteX12" fmla="*/ 193853 w 828675"/>
                    <a:gd name="connsiteY12" fmla="*/ 220828 h 1562100"/>
                    <a:gd name="connsiteX13" fmla="*/ 199996 w 828675"/>
                    <a:gd name="connsiteY13" fmla="*/ 1470631 h 1562100"/>
                    <a:gd name="connsiteX14" fmla="*/ 299761 w 828675"/>
                    <a:gd name="connsiteY14" fmla="*/ 1569558 h 1562100"/>
                    <a:gd name="connsiteX15" fmla="*/ 398688 w 828675"/>
                    <a:gd name="connsiteY15" fmla="*/ 1469612 h 1562100"/>
                    <a:gd name="connsiteX16" fmla="*/ 394411 w 828675"/>
                    <a:gd name="connsiteY16" fmla="*/ 663150 h 1562100"/>
                    <a:gd name="connsiteX17" fmla="*/ 438893 w 828675"/>
                    <a:gd name="connsiteY17" fmla="*/ 662588 h 1562100"/>
                    <a:gd name="connsiteX18" fmla="*/ 443636 w 828675"/>
                    <a:gd name="connsiteY18" fmla="*/ 1469793 h 1562100"/>
                    <a:gd name="connsiteX19" fmla="*/ 444379 w 828675"/>
                    <a:gd name="connsiteY19" fmla="*/ 1470727 h 1562100"/>
                    <a:gd name="connsiteX20" fmla="*/ 543306 w 828675"/>
                    <a:gd name="connsiteY20" fmla="*/ 1567787 h 1562100"/>
                    <a:gd name="connsiteX21" fmla="*/ 642137 w 828675"/>
                    <a:gd name="connsiteY21" fmla="*/ 1468774 h 1562100"/>
                    <a:gd name="connsiteX22" fmla="*/ 634670 w 828675"/>
                    <a:gd name="connsiteY22" fmla="*/ 216456 h 1562100"/>
                    <a:gd name="connsiteX23" fmla="*/ 682685 w 828675"/>
                    <a:gd name="connsiteY23" fmla="*/ 216084 h 1562100"/>
                    <a:gd name="connsiteX24" fmla="*/ 684733 w 828675"/>
                    <a:gd name="connsiteY24" fmla="*/ 615125 h 1562100"/>
                    <a:gd name="connsiteX25" fmla="*/ 684733 w 828675"/>
                    <a:gd name="connsiteY25" fmla="*/ 615496 h 1562100"/>
                    <a:gd name="connsiteX26" fmla="*/ 758438 w 828675"/>
                    <a:gd name="connsiteY26" fmla="*/ 689010 h 1562100"/>
                    <a:gd name="connsiteX27" fmla="*/ 831771 w 828675"/>
                    <a:gd name="connsiteY27" fmla="*/ 615210 h 1562100"/>
                    <a:gd name="connsiteX28" fmla="*/ 831771 w 828675"/>
                    <a:gd name="connsiteY28" fmla="*/ 614382 h 1562100"/>
                    <a:gd name="connsiteX29" fmla="*/ 831771 w 828675"/>
                    <a:gd name="connsiteY29" fmla="*/ 614382 h 1562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8675" h="1562100">
                      <a:moveTo>
                        <a:pt x="831771" y="614382"/>
                      </a:moveTo>
                      <a:lnTo>
                        <a:pt x="829161" y="185280"/>
                      </a:lnTo>
                      <a:cubicBezTo>
                        <a:pt x="812035" y="-5963"/>
                        <a:pt x="588502" y="5677"/>
                        <a:pt x="588502" y="5677"/>
                      </a:cubicBezTo>
                      <a:lnTo>
                        <a:pt x="240544" y="0"/>
                      </a:lnTo>
                      <a:cubicBezTo>
                        <a:pt x="-9687" y="5953"/>
                        <a:pt x="86" y="189748"/>
                        <a:pt x="86" y="189748"/>
                      </a:cubicBezTo>
                      <a:lnTo>
                        <a:pt x="86" y="614105"/>
                      </a:lnTo>
                      <a:lnTo>
                        <a:pt x="276" y="614105"/>
                      </a:lnTo>
                      <a:lnTo>
                        <a:pt x="0" y="616896"/>
                      </a:lnTo>
                      <a:cubicBezTo>
                        <a:pt x="190" y="657654"/>
                        <a:pt x="33595" y="690505"/>
                        <a:pt x="73895" y="690505"/>
                      </a:cubicBezTo>
                      <a:cubicBezTo>
                        <a:pt x="114652" y="690134"/>
                        <a:pt x="146952" y="657282"/>
                        <a:pt x="146952" y="616239"/>
                      </a:cubicBezTo>
                      <a:lnTo>
                        <a:pt x="146952" y="612981"/>
                      </a:lnTo>
                      <a:lnTo>
                        <a:pt x="147418" y="221104"/>
                      </a:lnTo>
                      <a:lnTo>
                        <a:pt x="193853" y="220828"/>
                      </a:lnTo>
                      <a:lnTo>
                        <a:pt x="199996" y="1470631"/>
                      </a:lnTo>
                      <a:cubicBezTo>
                        <a:pt x="200187" y="1525353"/>
                        <a:pt x="244573" y="1569558"/>
                        <a:pt x="299761" y="1569558"/>
                      </a:cubicBezTo>
                      <a:cubicBezTo>
                        <a:pt x="354482" y="1569368"/>
                        <a:pt x="398688" y="1524981"/>
                        <a:pt x="398688" y="1469612"/>
                      </a:cubicBezTo>
                      <a:lnTo>
                        <a:pt x="394411" y="663150"/>
                      </a:lnTo>
                      <a:lnTo>
                        <a:pt x="438893" y="662588"/>
                      </a:lnTo>
                      <a:lnTo>
                        <a:pt x="443636" y="1469793"/>
                      </a:lnTo>
                      <a:lnTo>
                        <a:pt x="444379" y="1470727"/>
                      </a:lnTo>
                      <a:cubicBezTo>
                        <a:pt x="445122" y="1524514"/>
                        <a:pt x="488956" y="1568158"/>
                        <a:pt x="543306" y="1567787"/>
                      </a:cubicBezTo>
                      <a:cubicBezTo>
                        <a:pt x="597932" y="1567596"/>
                        <a:pt x="642233" y="1523209"/>
                        <a:pt x="642137" y="1468774"/>
                      </a:cubicBezTo>
                      <a:lnTo>
                        <a:pt x="634670" y="216456"/>
                      </a:lnTo>
                      <a:lnTo>
                        <a:pt x="682685" y="216084"/>
                      </a:lnTo>
                      <a:lnTo>
                        <a:pt x="684733" y="615125"/>
                      </a:lnTo>
                      <a:lnTo>
                        <a:pt x="684733" y="615496"/>
                      </a:lnTo>
                      <a:cubicBezTo>
                        <a:pt x="684733" y="656254"/>
                        <a:pt x="717680" y="689200"/>
                        <a:pt x="758438" y="689010"/>
                      </a:cubicBezTo>
                      <a:cubicBezTo>
                        <a:pt x="799195" y="688639"/>
                        <a:pt x="831771" y="655787"/>
                        <a:pt x="831771" y="615210"/>
                      </a:cubicBezTo>
                      <a:lnTo>
                        <a:pt x="831771" y="614382"/>
                      </a:lnTo>
                      <a:lnTo>
                        <a:pt x="831771" y="614382"/>
                      </a:lnTo>
                      <a:close/>
                    </a:path>
                  </a:pathLst>
                </a:custGeom>
                <a:solidFill>
                  <a:srgbClr val="00B0F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s-CO"/>
                </a:p>
              </p:txBody>
            </p:sp>
          </p:grpSp>
          <p:grpSp>
            <p:nvGrpSpPr>
              <p:cNvPr id="61" name="Gráfico 76">
                <a:extLst>
                  <a:ext uri="{FF2B5EF4-FFF2-40B4-BE49-F238E27FC236}">
                    <a16:creationId xmlns:a16="http://schemas.microsoft.com/office/drawing/2014/main" id="{FB2491F2-F37A-47C7-8578-1E09F4FFE862}"/>
                  </a:ext>
                </a:extLst>
              </p:cNvPr>
              <p:cNvGrpSpPr/>
              <p:nvPr/>
            </p:nvGrpSpPr>
            <p:grpSpPr>
              <a:xfrm>
                <a:off x="5371437" y="2013591"/>
                <a:ext cx="149177" cy="351260"/>
                <a:chOff x="2461926" y="3586161"/>
                <a:chExt cx="828675" cy="1968133"/>
              </a:xfrm>
              <a:solidFill>
                <a:srgbClr val="0AABA5"/>
              </a:solidFill>
            </p:grpSpPr>
            <p:sp>
              <p:nvSpPr>
                <p:cNvPr id="69" name="Forma libre: forma 90">
                  <a:extLst>
                    <a:ext uri="{FF2B5EF4-FFF2-40B4-BE49-F238E27FC236}">
                      <a16:creationId xmlns:a16="http://schemas.microsoft.com/office/drawing/2014/main" id="{E8A69C22-9263-4213-9BE1-69D469319D68}"/>
                    </a:ext>
                  </a:extLst>
                </p:cNvPr>
                <p:cNvSpPr/>
                <p:nvPr/>
              </p:nvSpPr>
              <p:spPr>
                <a:xfrm>
                  <a:off x="2710478" y="3586161"/>
                  <a:ext cx="342900" cy="342900"/>
                </a:xfrm>
                <a:custGeom>
                  <a:avLst/>
                  <a:gdLst>
                    <a:gd name="connsiteX0" fmla="*/ 175244 w 342900"/>
                    <a:gd name="connsiteY0" fmla="*/ 348701 h 342900"/>
                    <a:gd name="connsiteX1" fmla="*/ 348618 w 342900"/>
                    <a:gd name="connsiteY1" fmla="*/ 173184 h 342900"/>
                    <a:gd name="connsiteX2" fmla="*/ 173377 w 342900"/>
                    <a:gd name="connsiteY2" fmla="*/ 1 h 342900"/>
                    <a:gd name="connsiteX3" fmla="*/ 3 w 342900"/>
                    <a:gd name="connsiteY3" fmla="*/ 175232 h 342900"/>
                    <a:gd name="connsiteX4" fmla="*/ 175244 w 342900"/>
                    <a:gd name="connsiteY4" fmla="*/ 348701 h 342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900" h="342900">
                      <a:moveTo>
                        <a:pt x="175244" y="348701"/>
                      </a:moveTo>
                      <a:cubicBezTo>
                        <a:pt x="271465" y="348235"/>
                        <a:pt x="349085" y="269415"/>
                        <a:pt x="348618" y="173184"/>
                      </a:cubicBezTo>
                      <a:cubicBezTo>
                        <a:pt x="348056" y="77239"/>
                        <a:pt x="269608" y="-275"/>
                        <a:pt x="173377" y="1"/>
                      </a:cubicBezTo>
                      <a:cubicBezTo>
                        <a:pt x="77336" y="372"/>
                        <a:pt x="-550" y="78915"/>
                        <a:pt x="3" y="175232"/>
                      </a:cubicBezTo>
                      <a:cubicBezTo>
                        <a:pt x="565" y="271368"/>
                        <a:pt x="79299" y="349263"/>
                        <a:pt x="175244" y="348701"/>
                      </a:cubicBezTo>
                      <a:close/>
                    </a:path>
                  </a:pathLst>
                </a:custGeom>
                <a:solidFill>
                  <a:srgbClr val="00B0F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s-CO"/>
                </a:p>
              </p:txBody>
            </p:sp>
            <p:sp>
              <p:nvSpPr>
                <p:cNvPr id="70" name="Forma libre: forma 91">
                  <a:extLst>
                    <a:ext uri="{FF2B5EF4-FFF2-40B4-BE49-F238E27FC236}">
                      <a16:creationId xmlns:a16="http://schemas.microsoft.com/office/drawing/2014/main" id="{44E1BC6B-C07A-4493-8CD3-D70F6836E276}"/>
                    </a:ext>
                  </a:extLst>
                </p:cNvPr>
                <p:cNvSpPr/>
                <p:nvPr/>
              </p:nvSpPr>
              <p:spPr>
                <a:xfrm>
                  <a:off x="2461926" y="3992194"/>
                  <a:ext cx="828675" cy="1562100"/>
                </a:xfrm>
                <a:custGeom>
                  <a:avLst/>
                  <a:gdLst>
                    <a:gd name="connsiteX0" fmla="*/ 831771 w 828675"/>
                    <a:gd name="connsiteY0" fmla="*/ 614382 h 1562100"/>
                    <a:gd name="connsiteX1" fmla="*/ 829161 w 828675"/>
                    <a:gd name="connsiteY1" fmla="*/ 185280 h 1562100"/>
                    <a:gd name="connsiteX2" fmla="*/ 588502 w 828675"/>
                    <a:gd name="connsiteY2" fmla="*/ 5677 h 1562100"/>
                    <a:gd name="connsiteX3" fmla="*/ 240544 w 828675"/>
                    <a:gd name="connsiteY3" fmla="*/ 0 h 1562100"/>
                    <a:gd name="connsiteX4" fmla="*/ 86 w 828675"/>
                    <a:gd name="connsiteY4" fmla="*/ 189748 h 1562100"/>
                    <a:gd name="connsiteX5" fmla="*/ 86 w 828675"/>
                    <a:gd name="connsiteY5" fmla="*/ 614105 h 1562100"/>
                    <a:gd name="connsiteX6" fmla="*/ 276 w 828675"/>
                    <a:gd name="connsiteY6" fmla="*/ 614105 h 1562100"/>
                    <a:gd name="connsiteX7" fmla="*/ 0 w 828675"/>
                    <a:gd name="connsiteY7" fmla="*/ 616896 h 1562100"/>
                    <a:gd name="connsiteX8" fmla="*/ 73895 w 828675"/>
                    <a:gd name="connsiteY8" fmla="*/ 690505 h 1562100"/>
                    <a:gd name="connsiteX9" fmla="*/ 146952 w 828675"/>
                    <a:gd name="connsiteY9" fmla="*/ 616239 h 1562100"/>
                    <a:gd name="connsiteX10" fmla="*/ 146952 w 828675"/>
                    <a:gd name="connsiteY10" fmla="*/ 612981 h 1562100"/>
                    <a:gd name="connsiteX11" fmla="*/ 147418 w 828675"/>
                    <a:gd name="connsiteY11" fmla="*/ 221104 h 1562100"/>
                    <a:gd name="connsiteX12" fmla="*/ 193853 w 828675"/>
                    <a:gd name="connsiteY12" fmla="*/ 220828 h 1562100"/>
                    <a:gd name="connsiteX13" fmla="*/ 199996 w 828675"/>
                    <a:gd name="connsiteY13" fmla="*/ 1470631 h 1562100"/>
                    <a:gd name="connsiteX14" fmla="*/ 299761 w 828675"/>
                    <a:gd name="connsiteY14" fmla="*/ 1569558 h 1562100"/>
                    <a:gd name="connsiteX15" fmla="*/ 398688 w 828675"/>
                    <a:gd name="connsiteY15" fmla="*/ 1469612 h 1562100"/>
                    <a:gd name="connsiteX16" fmla="*/ 394411 w 828675"/>
                    <a:gd name="connsiteY16" fmla="*/ 663150 h 1562100"/>
                    <a:gd name="connsiteX17" fmla="*/ 438893 w 828675"/>
                    <a:gd name="connsiteY17" fmla="*/ 662588 h 1562100"/>
                    <a:gd name="connsiteX18" fmla="*/ 443636 w 828675"/>
                    <a:gd name="connsiteY18" fmla="*/ 1469793 h 1562100"/>
                    <a:gd name="connsiteX19" fmla="*/ 444379 w 828675"/>
                    <a:gd name="connsiteY19" fmla="*/ 1470727 h 1562100"/>
                    <a:gd name="connsiteX20" fmla="*/ 543306 w 828675"/>
                    <a:gd name="connsiteY20" fmla="*/ 1567787 h 1562100"/>
                    <a:gd name="connsiteX21" fmla="*/ 642137 w 828675"/>
                    <a:gd name="connsiteY21" fmla="*/ 1468774 h 1562100"/>
                    <a:gd name="connsiteX22" fmla="*/ 634670 w 828675"/>
                    <a:gd name="connsiteY22" fmla="*/ 216456 h 1562100"/>
                    <a:gd name="connsiteX23" fmla="*/ 682685 w 828675"/>
                    <a:gd name="connsiteY23" fmla="*/ 216084 h 1562100"/>
                    <a:gd name="connsiteX24" fmla="*/ 684733 w 828675"/>
                    <a:gd name="connsiteY24" fmla="*/ 615125 h 1562100"/>
                    <a:gd name="connsiteX25" fmla="*/ 684733 w 828675"/>
                    <a:gd name="connsiteY25" fmla="*/ 615496 h 1562100"/>
                    <a:gd name="connsiteX26" fmla="*/ 758438 w 828675"/>
                    <a:gd name="connsiteY26" fmla="*/ 689010 h 1562100"/>
                    <a:gd name="connsiteX27" fmla="*/ 831771 w 828675"/>
                    <a:gd name="connsiteY27" fmla="*/ 615210 h 1562100"/>
                    <a:gd name="connsiteX28" fmla="*/ 831771 w 828675"/>
                    <a:gd name="connsiteY28" fmla="*/ 614382 h 1562100"/>
                    <a:gd name="connsiteX29" fmla="*/ 831771 w 828675"/>
                    <a:gd name="connsiteY29" fmla="*/ 614382 h 1562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8675" h="1562100">
                      <a:moveTo>
                        <a:pt x="831771" y="614382"/>
                      </a:moveTo>
                      <a:lnTo>
                        <a:pt x="829161" y="185280"/>
                      </a:lnTo>
                      <a:cubicBezTo>
                        <a:pt x="812035" y="-5963"/>
                        <a:pt x="588502" y="5677"/>
                        <a:pt x="588502" y="5677"/>
                      </a:cubicBezTo>
                      <a:lnTo>
                        <a:pt x="240544" y="0"/>
                      </a:lnTo>
                      <a:cubicBezTo>
                        <a:pt x="-9687" y="5953"/>
                        <a:pt x="86" y="189748"/>
                        <a:pt x="86" y="189748"/>
                      </a:cubicBezTo>
                      <a:lnTo>
                        <a:pt x="86" y="614105"/>
                      </a:lnTo>
                      <a:lnTo>
                        <a:pt x="276" y="614105"/>
                      </a:lnTo>
                      <a:lnTo>
                        <a:pt x="0" y="616896"/>
                      </a:lnTo>
                      <a:cubicBezTo>
                        <a:pt x="190" y="657654"/>
                        <a:pt x="33595" y="690505"/>
                        <a:pt x="73895" y="690505"/>
                      </a:cubicBezTo>
                      <a:cubicBezTo>
                        <a:pt x="114652" y="690134"/>
                        <a:pt x="146952" y="657282"/>
                        <a:pt x="146952" y="616239"/>
                      </a:cubicBezTo>
                      <a:lnTo>
                        <a:pt x="146952" y="612981"/>
                      </a:lnTo>
                      <a:lnTo>
                        <a:pt x="147418" y="221104"/>
                      </a:lnTo>
                      <a:lnTo>
                        <a:pt x="193853" y="220828"/>
                      </a:lnTo>
                      <a:lnTo>
                        <a:pt x="199996" y="1470631"/>
                      </a:lnTo>
                      <a:cubicBezTo>
                        <a:pt x="200187" y="1525353"/>
                        <a:pt x="244573" y="1569558"/>
                        <a:pt x="299761" y="1569558"/>
                      </a:cubicBezTo>
                      <a:cubicBezTo>
                        <a:pt x="354482" y="1569368"/>
                        <a:pt x="398688" y="1524981"/>
                        <a:pt x="398688" y="1469612"/>
                      </a:cubicBezTo>
                      <a:lnTo>
                        <a:pt x="394411" y="663150"/>
                      </a:lnTo>
                      <a:lnTo>
                        <a:pt x="438893" y="662588"/>
                      </a:lnTo>
                      <a:lnTo>
                        <a:pt x="443636" y="1469793"/>
                      </a:lnTo>
                      <a:lnTo>
                        <a:pt x="444379" y="1470727"/>
                      </a:lnTo>
                      <a:cubicBezTo>
                        <a:pt x="445122" y="1524514"/>
                        <a:pt x="488956" y="1568158"/>
                        <a:pt x="543306" y="1567787"/>
                      </a:cubicBezTo>
                      <a:cubicBezTo>
                        <a:pt x="597932" y="1567596"/>
                        <a:pt x="642233" y="1523209"/>
                        <a:pt x="642137" y="1468774"/>
                      </a:cubicBezTo>
                      <a:lnTo>
                        <a:pt x="634670" y="216456"/>
                      </a:lnTo>
                      <a:lnTo>
                        <a:pt x="682685" y="216084"/>
                      </a:lnTo>
                      <a:lnTo>
                        <a:pt x="684733" y="615125"/>
                      </a:lnTo>
                      <a:lnTo>
                        <a:pt x="684733" y="615496"/>
                      </a:lnTo>
                      <a:cubicBezTo>
                        <a:pt x="684733" y="656254"/>
                        <a:pt x="717680" y="689200"/>
                        <a:pt x="758438" y="689010"/>
                      </a:cubicBezTo>
                      <a:cubicBezTo>
                        <a:pt x="799195" y="688639"/>
                        <a:pt x="831771" y="655787"/>
                        <a:pt x="831771" y="615210"/>
                      </a:cubicBezTo>
                      <a:lnTo>
                        <a:pt x="831771" y="614382"/>
                      </a:lnTo>
                      <a:lnTo>
                        <a:pt x="831771" y="614382"/>
                      </a:lnTo>
                      <a:close/>
                    </a:path>
                  </a:pathLst>
                </a:custGeom>
                <a:solidFill>
                  <a:srgbClr val="00B0F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s-CO"/>
                </a:p>
              </p:txBody>
            </p:sp>
          </p:grpSp>
          <p:grpSp>
            <p:nvGrpSpPr>
              <p:cNvPr id="62" name="Gráfico 76">
                <a:extLst>
                  <a:ext uri="{FF2B5EF4-FFF2-40B4-BE49-F238E27FC236}">
                    <a16:creationId xmlns:a16="http://schemas.microsoft.com/office/drawing/2014/main" id="{1DB1D250-6260-4626-93B0-D23FE62530FB}"/>
                  </a:ext>
                </a:extLst>
              </p:cNvPr>
              <p:cNvGrpSpPr/>
              <p:nvPr/>
            </p:nvGrpSpPr>
            <p:grpSpPr>
              <a:xfrm>
                <a:off x="5528314" y="2013591"/>
                <a:ext cx="149177" cy="351260"/>
                <a:chOff x="2461926" y="3586161"/>
                <a:chExt cx="828675" cy="1968133"/>
              </a:xfrm>
              <a:solidFill>
                <a:srgbClr val="0AABA5"/>
              </a:solidFill>
            </p:grpSpPr>
            <p:sp>
              <p:nvSpPr>
                <p:cNvPr id="67" name="Forma libre: forma 93">
                  <a:extLst>
                    <a:ext uri="{FF2B5EF4-FFF2-40B4-BE49-F238E27FC236}">
                      <a16:creationId xmlns:a16="http://schemas.microsoft.com/office/drawing/2014/main" id="{8CEB08A6-E8EC-45CA-8D53-6358D3A2362A}"/>
                    </a:ext>
                  </a:extLst>
                </p:cNvPr>
                <p:cNvSpPr/>
                <p:nvPr/>
              </p:nvSpPr>
              <p:spPr>
                <a:xfrm>
                  <a:off x="2710478" y="3586161"/>
                  <a:ext cx="342900" cy="342900"/>
                </a:xfrm>
                <a:custGeom>
                  <a:avLst/>
                  <a:gdLst>
                    <a:gd name="connsiteX0" fmla="*/ 175244 w 342900"/>
                    <a:gd name="connsiteY0" fmla="*/ 348701 h 342900"/>
                    <a:gd name="connsiteX1" fmla="*/ 348618 w 342900"/>
                    <a:gd name="connsiteY1" fmla="*/ 173184 h 342900"/>
                    <a:gd name="connsiteX2" fmla="*/ 173377 w 342900"/>
                    <a:gd name="connsiteY2" fmla="*/ 1 h 342900"/>
                    <a:gd name="connsiteX3" fmla="*/ 3 w 342900"/>
                    <a:gd name="connsiteY3" fmla="*/ 175232 h 342900"/>
                    <a:gd name="connsiteX4" fmla="*/ 175244 w 342900"/>
                    <a:gd name="connsiteY4" fmla="*/ 348701 h 342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900" h="342900">
                      <a:moveTo>
                        <a:pt x="175244" y="348701"/>
                      </a:moveTo>
                      <a:cubicBezTo>
                        <a:pt x="271465" y="348235"/>
                        <a:pt x="349085" y="269415"/>
                        <a:pt x="348618" y="173184"/>
                      </a:cubicBezTo>
                      <a:cubicBezTo>
                        <a:pt x="348056" y="77239"/>
                        <a:pt x="269608" y="-275"/>
                        <a:pt x="173377" y="1"/>
                      </a:cubicBezTo>
                      <a:cubicBezTo>
                        <a:pt x="77336" y="372"/>
                        <a:pt x="-550" y="78915"/>
                        <a:pt x="3" y="175232"/>
                      </a:cubicBezTo>
                      <a:cubicBezTo>
                        <a:pt x="565" y="271368"/>
                        <a:pt x="79299" y="349263"/>
                        <a:pt x="175244" y="348701"/>
                      </a:cubicBezTo>
                      <a:close/>
                    </a:path>
                  </a:pathLst>
                </a:custGeom>
                <a:solidFill>
                  <a:srgbClr val="00B0F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s-CO"/>
                </a:p>
              </p:txBody>
            </p:sp>
            <p:sp>
              <p:nvSpPr>
                <p:cNvPr id="68" name="Forma libre: forma 94">
                  <a:extLst>
                    <a:ext uri="{FF2B5EF4-FFF2-40B4-BE49-F238E27FC236}">
                      <a16:creationId xmlns:a16="http://schemas.microsoft.com/office/drawing/2014/main" id="{0BBC7C18-9383-4458-AC63-6664D1B09D9B}"/>
                    </a:ext>
                  </a:extLst>
                </p:cNvPr>
                <p:cNvSpPr/>
                <p:nvPr/>
              </p:nvSpPr>
              <p:spPr>
                <a:xfrm>
                  <a:off x="2461926" y="3992194"/>
                  <a:ext cx="828675" cy="1562100"/>
                </a:xfrm>
                <a:custGeom>
                  <a:avLst/>
                  <a:gdLst>
                    <a:gd name="connsiteX0" fmla="*/ 831771 w 828675"/>
                    <a:gd name="connsiteY0" fmla="*/ 614382 h 1562100"/>
                    <a:gd name="connsiteX1" fmla="*/ 829161 w 828675"/>
                    <a:gd name="connsiteY1" fmla="*/ 185280 h 1562100"/>
                    <a:gd name="connsiteX2" fmla="*/ 588502 w 828675"/>
                    <a:gd name="connsiteY2" fmla="*/ 5677 h 1562100"/>
                    <a:gd name="connsiteX3" fmla="*/ 240544 w 828675"/>
                    <a:gd name="connsiteY3" fmla="*/ 0 h 1562100"/>
                    <a:gd name="connsiteX4" fmla="*/ 86 w 828675"/>
                    <a:gd name="connsiteY4" fmla="*/ 189748 h 1562100"/>
                    <a:gd name="connsiteX5" fmla="*/ 86 w 828675"/>
                    <a:gd name="connsiteY5" fmla="*/ 614105 h 1562100"/>
                    <a:gd name="connsiteX6" fmla="*/ 276 w 828675"/>
                    <a:gd name="connsiteY6" fmla="*/ 614105 h 1562100"/>
                    <a:gd name="connsiteX7" fmla="*/ 0 w 828675"/>
                    <a:gd name="connsiteY7" fmla="*/ 616896 h 1562100"/>
                    <a:gd name="connsiteX8" fmla="*/ 73895 w 828675"/>
                    <a:gd name="connsiteY8" fmla="*/ 690505 h 1562100"/>
                    <a:gd name="connsiteX9" fmla="*/ 146952 w 828675"/>
                    <a:gd name="connsiteY9" fmla="*/ 616239 h 1562100"/>
                    <a:gd name="connsiteX10" fmla="*/ 146952 w 828675"/>
                    <a:gd name="connsiteY10" fmla="*/ 612981 h 1562100"/>
                    <a:gd name="connsiteX11" fmla="*/ 147418 w 828675"/>
                    <a:gd name="connsiteY11" fmla="*/ 221104 h 1562100"/>
                    <a:gd name="connsiteX12" fmla="*/ 193853 w 828675"/>
                    <a:gd name="connsiteY12" fmla="*/ 220828 h 1562100"/>
                    <a:gd name="connsiteX13" fmla="*/ 199996 w 828675"/>
                    <a:gd name="connsiteY13" fmla="*/ 1470631 h 1562100"/>
                    <a:gd name="connsiteX14" fmla="*/ 299761 w 828675"/>
                    <a:gd name="connsiteY14" fmla="*/ 1569558 h 1562100"/>
                    <a:gd name="connsiteX15" fmla="*/ 398688 w 828675"/>
                    <a:gd name="connsiteY15" fmla="*/ 1469612 h 1562100"/>
                    <a:gd name="connsiteX16" fmla="*/ 394411 w 828675"/>
                    <a:gd name="connsiteY16" fmla="*/ 663150 h 1562100"/>
                    <a:gd name="connsiteX17" fmla="*/ 438893 w 828675"/>
                    <a:gd name="connsiteY17" fmla="*/ 662588 h 1562100"/>
                    <a:gd name="connsiteX18" fmla="*/ 443636 w 828675"/>
                    <a:gd name="connsiteY18" fmla="*/ 1469793 h 1562100"/>
                    <a:gd name="connsiteX19" fmla="*/ 444379 w 828675"/>
                    <a:gd name="connsiteY19" fmla="*/ 1470727 h 1562100"/>
                    <a:gd name="connsiteX20" fmla="*/ 543306 w 828675"/>
                    <a:gd name="connsiteY20" fmla="*/ 1567787 h 1562100"/>
                    <a:gd name="connsiteX21" fmla="*/ 642137 w 828675"/>
                    <a:gd name="connsiteY21" fmla="*/ 1468774 h 1562100"/>
                    <a:gd name="connsiteX22" fmla="*/ 634670 w 828675"/>
                    <a:gd name="connsiteY22" fmla="*/ 216456 h 1562100"/>
                    <a:gd name="connsiteX23" fmla="*/ 682685 w 828675"/>
                    <a:gd name="connsiteY23" fmla="*/ 216084 h 1562100"/>
                    <a:gd name="connsiteX24" fmla="*/ 684733 w 828675"/>
                    <a:gd name="connsiteY24" fmla="*/ 615125 h 1562100"/>
                    <a:gd name="connsiteX25" fmla="*/ 684733 w 828675"/>
                    <a:gd name="connsiteY25" fmla="*/ 615496 h 1562100"/>
                    <a:gd name="connsiteX26" fmla="*/ 758438 w 828675"/>
                    <a:gd name="connsiteY26" fmla="*/ 689010 h 1562100"/>
                    <a:gd name="connsiteX27" fmla="*/ 831771 w 828675"/>
                    <a:gd name="connsiteY27" fmla="*/ 615210 h 1562100"/>
                    <a:gd name="connsiteX28" fmla="*/ 831771 w 828675"/>
                    <a:gd name="connsiteY28" fmla="*/ 614382 h 1562100"/>
                    <a:gd name="connsiteX29" fmla="*/ 831771 w 828675"/>
                    <a:gd name="connsiteY29" fmla="*/ 614382 h 1562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8675" h="1562100">
                      <a:moveTo>
                        <a:pt x="831771" y="614382"/>
                      </a:moveTo>
                      <a:lnTo>
                        <a:pt x="829161" y="185280"/>
                      </a:lnTo>
                      <a:cubicBezTo>
                        <a:pt x="812035" y="-5963"/>
                        <a:pt x="588502" y="5677"/>
                        <a:pt x="588502" y="5677"/>
                      </a:cubicBezTo>
                      <a:lnTo>
                        <a:pt x="240544" y="0"/>
                      </a:lnTo>
                      <a:cubicBezTo>
                        <a:pt x="-9687" y="5953"/>
                        <a:pt x="86" y="189748"/>
                        <a:pt x="86" y="189748"/>
                      </a:cubicBezTo>
                      <a:lnTo>
                        <a:pt x="86" y="614105"/>
                      </a:lnTo>
                      <a:lnTo>
                        <a:pt x="276" y="614105"/>
                      </a:lnTo>
                      <a:lnTo>
                        <a:pt x="0" y="616896"/>
                      </a:lnTo>
                      <a:cubicBezTo>
                        <a:pt x="190" y="657654"/>
                        <a:pt x="33595" y="690505"/>
                        <a:pt x="73895" y="690505"/>
                      </a:cubicBezTo>
                      <a:cubicBezTo>
                        <a:pt x="114652" y="690134"/>
                        <a:pt x="146952" y="657282"/>
                        <a:pt x="146952" y="616239"/>
                      </a:cubicBezTo>
                      <a:lnTo>
                        <a:pt x="146952" y="612981"/>
                      </a:lnTo>
                      <a:lnTo>
                        <a:pt x="147418" y="221104"/>
                      </a:lnTo>
                      <a:lnTo>
                        <a:pt x="193853" y="220828"/>
                      </a:lnTo>
                      <a:lnTo>
                        <a:pt x="199996" y="1470631"/>
                      </a:lnTo>
                      <a:cubicBezTo>
                        <a:pt x="200187" y="1525353"/>
                        <a:pt x="244573" y="1569558"/>
                        <a:pt x="299761" y="1569558"/>
                      </a:cubicBezTo>
                      <a:cubicBezTo>
                        <a:pt x="354482" y="1569368"/>
                        <a:pt x="398688" y="1524981"/>
                        <a:pt x="398688" y="1469612"/>
                      </a:cubicBezTo>
                      <a:lnTo>
                        <a:pt x="394411" y="663150"/>
                      </a:lnTo>
                      <a:lnTo>
                        <a:pt x="438893" y="662588"/>
                      </a:lnTo>
                      <a:lnTo>
                        <a:pt x="443636" y="1469793"/>
                      </a:lnTo>
                      <a:lnTo>
                        <a:pt x="444379" y="1470727"/>
                      </a:lnTo>
                      <a:cubicBezTo>
                        <a:pt x="445122" y="1524514"/>
                        <a:pt x="488956" y="1568158"/>
                        <a:pt x="543306" y="1567787"/>
                      </a:cubicBezTo>
                      <a:cubicBezTo>
                        <a:pt x="597932" y="1567596"/>
                        <a:pt x="642233" y="1523209"/>
                        <a:pt x="642137" y="1468774"/>
                      </a:cubicBezTo>
                      <a:lnTo>
                        <a:pt x="634670" y="216456"/>
                      </a:lnTo>
                      <a:lnTo>
                        <a:pt x="682685" y="216084"/>
                      </a:lnTo>
                      <a:lnTo>
                        <a:pt x="684733" y="615125"/>
                      </a:lnTo>
                      <a:lnTo>
                        <a:pt x="684733" y="615496"/>
                      </a:lnTo>
                      <a:cubicBezTo>
                        <a:pt x="684733" y="656254"/>
                        <a:pt x="717680" y="689200"/>
                        <a:pt x="758438" y="689010"/>
                      </a:cubicBezTo>
                      <a:cubicBezTo>
                        <a:pt x="799195" y="688639"/>
                        <a:pt x="831771" y="655787"/>
                        <a:pt x="831771" y="615210"/>
                      </a:cubicBezTo>
                      <a:lnTo>
                        <a:pt x="831771" y="614382"/>
                      </a:lnTo>
                      <a:lnTo>
                        <a:pt x="831771" y="614382"/>
                      </a:lnTo>
                      <a:close/>
                    </a:path>
                  </a:pathLst>
                </a:custGeom>
                <a:solidFill>
                  <a:srgbClr val="00B0F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s-CO"/>
                </a:p>
              </p:txBody>
            </p:sp>
          </p:grpSp>
        </p:grpSp>
        <p:sp>
          <p:nvSpPr>
            <p:cNvPr id="85" name="CuadroTexto 84"/>
            <p:cNvSpPr txBox="1"/>
            <p:nvPr/>
          </p:nvSpPr>
          <p:spPr>
            <a:xfrm>
              <a:off x="457049" y="12059855"/>
              <a:ext cx="256778" cy="228008"/>
            </a:xfrm>
            <a:prstGeom prst="rect">
              <a:avLst/>
            </a:prstGeom>
            <a:noFill/>
          </p:spPr>
          <p:txBody>
            <a:bodyPr wrap="square" rtlCol="0">
              <a:spAutoFit/>
            </a:bodyPr>
            <a:lstStyle/>
            <a:p>
              <a:r>
                <a:rPr lang="es-ES" sz="1050" dirty="0">
                  <a:latin typeface="Montserrat" pitchFamily="2" charset="0"/>
                </a:rPr>
                <a:t>5</a:t>
              </a:r>
              <a:endParaRPr lang="es-CO" sz="1050" dirty="0">
                <a:latin typeface="Montserrat" pitchFamily="2" charset="0"/>
              </a:endParaRPr>
            </a:p>
          </p:txBody>
        </p:sp>
        <p:sp>
          <p:nvSpPr>
            <p:cNvPr id="86" name="CuadroTexto 85"/>
            <p:cNvSpPr txBox="1"/>
            <p:nvPr/>
          </p:nvSpPr>
          <p:spPr>
            <a:xfrm>
              <a:off x="741923" y="12059855"/>
              <a:ext cx="256778" cy="228008"/>
            </a:xfrm>
            <a:prstGeom prst="rect">
              <a:avLst/>
            </a:prstGeom>
            <a:noFill/>
          </p:spPr>
          <p:txBody>
            <a:bodyPr wrap="square" rtlCol="0">
              <a:spAutoFit/>
            </a:bodyPr>
            <a:lstStyle/>
            <a:p>
              <a:r>
                <a:rPr lang="es-ES" sz="1050" dirty="0">
                  <a:latin typeface="Montserrat" pitchFamily="2" charset="0"/>
                </a:rPr>
                <a:t>4</a:t>
              </a:r>
              <a:endParaRPr lang="es-CO" sz="1050" dirty="0">
                <a:latin typeface="Montserrat" pitchFamily="2" charset="0"/>
              </a:endParaRPr>
            </a:p>
          </p:txBody>
        </p:sp>
        <p:sp>
          <p:nvSpPr>
            <p:cNvPr id="87" name="CuadroTexto 86"/>
            <p:cNvSpPr txBox="1"/>
            <p:nvPr/>
          </p:nvSpPr>
          <p:spPr>
            <a:xfrm>
              <a:off x="1019346" y="12059855"/>
              <a:ext cx="256778" cy="228008"/>
            </a:xfrm>
            <a:prstGeom prst="rect">
              <a:avLst/>
            </a:prstGeom>
            <a:noFill/>
          </p:spPr>
          <p:txBody>
            <a:bodyPr wrap="square" rtlCol="0">
              <a:spAutoFit/>
            </a:bodyPr>
            <a:lstStyle/>
            <a:p>
              <a:r>
                <a:rPr lang="es-ES" sz="1050" dirty="0">
                  <a:latin typeface="Montserrat" pitchFamily="2" charset="0"/>
                </a:rPr>
                <a:t>3</a:t>
              </a:r>
              <a:endParaRPr lang="es-CO" sz="1050" dirty="0">
                <a:latin typeface="Montserrat" pitchFamily="2" charset="0"/>
              </a:endParaRPr>
            </a:p>
          </p:txBody>
        </p:sp>
        <p:sp>
          <p:nvSpPr>
            <p:cNvPr id="88" name="CuadroTexto 87"/>
            <p:cNvSpPr txBox="1"/>
            <p:nvPr/>
          </p:nvSpPr>
          <p:spPr>
            <a:xfrm>
              <a:off x="1315538" y="12059855"/>
              <a:ext cx="256778" cy="228008"/>
            </a:xfrm>
            <a:prstGeom prst="rect">
              <a:avLst/>
            </a:prstGeom>
            <a:noFill/>
          </p:spPr>
          <p:txBody>
            <a:bodyPr wrap="square" rtlCol="0">
              <a:spAutoFit/>
            </a:bodyPr>
            <a:lstStyle/>
            <a:p>
              <a:r>
                <a:rPr lang="es-ES" sz="1050" dirty="0">
                  <a:latin typeface="Montserrat" pitchFamily="2" charset="0"/>
                </a:rPr>
                <a:t>2</a:t>
              </a:r>
              <a:endParaRPr lang="es-CO" sz="1050" dirty="0">
                <a:latin typeface="Montserrat" pitchFamily="2" charset="0"/>
              </a:endParaRPr>
            </a:p>
          </p:txBody>
        </p:sp>
        <p:sp>
          <p:nvSpPr>
            <p:cNvPr id="89" name="CuadroTexto 88"/>
            <p:cNvSpPr txBox="1"/>
            <p:nvPr/>
          </p:nvSpPr>
          <p:spPr>
            <a:xfrm>
              <a:off x="1614520" y="12059855"/>
              <a:ext cx="256778" cy="228008"/>
            </a:xfrm>
            <a:prstGeom prst="rect">
              <a:avLst/>
            </a:prstGeom>
            <a:noFill/>
          </p:spPr>
          <p:txBody>
            <a:bodyPr wrap="square" rtlCol="0">
              <a:spAutoFit/>
            </a:bodyPr>
            <a:lstStyle/>
            <a:p>
              <a:r>
                <a:rPr lang="es-ES" sz="1050" dirty="0">
                  <a:latin typeface="Montserrat" pitchFamily="2" charset="0"/>
                </a:rPr>
                <a:t>1</a:t>
              </a:r>
              <a:endParaRPr lang="es-CO" sz="1050" dirty="0">
                <a:latin typeface="Montserrat" pitchFamily="2" charset="0"/>
              </a:endParaRPr>
            </a:p>
          </p:txBody>
        </p:sp>
        <p:sp>
          <p:nvSpPr>
            <p:cNvPr id="90" name="Cerrar corchete 89"/>
            <p:cNvSpPr/>
            <p:nvPr/>
          </p:nvSpPr>
          <p:spPr>
            <a:xfrm rot="5400000">
              <a:off x="1371441" y="12029447"/>
              <a:ext cx="116249" cy="634032"/>
            </a:xfrm>
            <a:prstGeom prst="rightBracket">
              <a:avLst/>
            </a:prstGeom>
            <a:ln>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O"/>
            </a:p>
          </p:txBody>
        </p:sp>
        <p:sp>
          <p:nvSpPr>
            <p:cNvPr id="91" name="CuadroTexto 90"/>
            <p:cNvSpPr txBox="1"/>
            <p:nvPr/>
          </p:nvSpPr>
          <p:spPr>
            <a:xfrm>
              <a:off x="1072308" y="12395854"/>
              <a:ext cx="1007143" cy="193461"/>
            </a:xfrm>
            <a:prstGeom prst="rect">
              <a:avLst/>
            </a:prstGeom>
            <a:noFill/>
          </p:spPr>
          <p:txBody>
            <a:bodyPr wrap="square" rtlCol="0">
              <a:spAutoFit/>
            </a:bodyPr>
            <a:lstStyle/>
            <a:p>
              <a:r>
                <a:rPr lang="es-ES" sz="800" dirty="0">
                  <a:latin typeface="Montserrat" pitchFamily="2" charset="0"/>
                </a:rPr>
                <a:t>Detractores</a:t>
              </a:r>
              <a:endParaRPr lang="es-CO" sz="800" dirty="0">
                <a:latin typeface="Montserrat" pitchFamily="2" charset="0"/>
              </a:endParaRPr>
            </a:p>
          </p:txBody>
        </p:sp>
        <p:sp>
          <p:nvSpPr>
            <p:cNvPr id="92" name="CuadroTexto 91"/>
            <p:cNvSpPr txBox="1"/>
            <p:nvPr/>
          </p:nvSpPr>
          <p:spPr>
            <a:xfrm>
              <a:off x="1032404" y="12564923"/>
              <a:ext cx="826870" cy="193461"/>
            </a:xfrm>
            <a:prstGeom prst="rect">
              <a:avLst/>
            </a:prstGeom>
            <a:noFill/>
          </p:spPr>
          <p:txBody>
            <a:bodyPr wrap="square" rtlCol="0">
              <a:spAutoFit/>
            </a:bodyPr>
            <a:lstStyle>
              <a:defPPr>
                <a:defRPr lang="en-US"/>
              </a:defPPr>
              <a:lvl1pPr>
                <a:defRPr sz="800">
                  <a:latin typeface="Montserrat" pitchFamily="2" charset="0"/>
                </a:defRPr>
              </a:lvl1pPr>
            </a:lstStyle>
            <a:p>
              <a:r>
                <a:rPr lang="es-ES" dirty="0"/>
                <a:t>Neutros</a:t>
              </a:r>
              <a:endParaRPr lang="es-CO" dirty="0"/>
            </a:p>
          </p:txBody>
        </p:sp>
        <p:sp>
          <p:nvSpPr>
            <p:cNvPr id="93" name="CuadroTexto 92"/>
            <p:cNvSpPr txBox="1"/>
            <p:nvPr/>
          </p:nvSpPr>
          <p:spPr>
            <a:xfrm>
              <a:off x="1036114" y="12725258"/>
              <a:ext cx="1167156" cy="193461"/>
            </a:xfrm>
            <a:prstGeom prst="rect">
              <a:avLst/>
            </a:prstGeom>
            <a:noFill/>
          </p:spPr>
          <p:txBody>
            <a:bodyPr wrap="square" rtlCol="0">
              <a:spAutoFit/>
            </a:bodyPr>
            <a:lstStyle>
              <a:defPPr>
                <a:defRPr lang="en-US"/>
              </a:defPPr>
              <a:lvl1pPr>
                <a:defRPr sz="800">
                  <a:latin typeface="Montserrat" pitchFamily="2" charset="0"/>
                </a:defRPr>
              </a:lvl1pPr>
            </a:lstStyle>
            <a:p>
              <a:r>
                <a:rPr lang="es-ES" dirty="0"/>
                <a:t>Promotores</a:t>
              </a:r>
              <a:endParaRPr lang="es-CO" dirty="0"/>
            </a:p>
          </p:txBody>
        </p:sp>
        <p:cxnSp>
          <p:nvCxnSpPr>
            <p:cNvPr id="95" name="Conector angular 94"/>
            <p:cNvCxnSpPr>
              <a:stCxn id="86" idx="2"/>
              <a:endCxn id="92" idx="1"/>
            </p:cNvCxnSpPr>
            <p:nvPr/>
          </p:nvCxnSpPr>
          <p:spPr>
            <a:xfrm rot="16200000" flipH="1">
              <a:off x="764462" y="12393712"/>
              <a:ext cx="373791" cy="162092"/>
            </a:xfrm>
            <a:prstGeom prst="bentConnector2">
              <a:avLst/>
            </a:prstGeom>
            <a:ln>
              <a:solidFill>
                <a:srgbClr val="0070C0"/>
              </a:solidFill>
              <a:tailEnd type="oval" w="sm" len="sm"/>
            </a:ln>
          </p:spPr>
          <p:style>
            <a:lnRef idx="1">
              <a:schemeClr val="accent1"/>
            </a:lnRef>
            <a:fillRef idx="0">
              <a:schemeClr val="accent1"/>
            </a:fillRef>
            <a:effectRef idx="0">
              <a:schemeClr val="accent1"/>
            </a:effectRef>
            <a:fontRef idx="minor">
              <a:schemeClr val="tx1"/>
            </a:fontRef>
          </p:style>
        </p:cxnSp>
        <p:cxnSp>
          <p:nvCxnSpPr>
            <p:cNvPr id="97" name="Conector angular 96"/>
            <p:cNvCxnSpPr>
              <a:stCxn id="85" idx="2"/>
              <a:endCxn id="93" idx="1"/>
            </p:cNvCxnSpPr>
            <p:nvPr/>
          </p:nvCxnSpPr>
          <p:spPr>
            <a:xfrm rot="16200000" flipH="1">
              <a:off x="543713" y="12329587"/>
              <a:ext cx="534125" cy="450675"/>
            </a:xfrm>
            <a:prstGeom prst="bentConnector2">
              <a:avLst/>
            </a:prstGeom>
            <a:ln>
              <a:solidFill>
                <a:srgbClr val="002060"/>
              </a:solidFill>
              <a:tailEnd type="oval" w="sm" len="sm"/>
            </a:ln>
          </p:spPr>
          <p:style>
            <a:lnRef idx="1">
              <a:schemeClr val="accent1"/>
            </a:lnRef>
            <a:fillRef idx="0">
              <a:schemeClr val="accent1"/>
            </a:fillRef>
            <a:effectRef idx="0">
              <a:schemeClr val="accent1"/>
            </a:effectRef>
            <a:fontRef idx="minor">
              <a:schemeClr val="tx1"/>
            </a:fontRef>
          </p:style>
        </p:cxnSp>
      </p:grpSp>
      <p:sp>
        <p:nvSpPr>
          <p:cNvPr id="99" name="CuadroTexto 98"/>
          <p:cNvSpPr txBox="1"/>
          <p:nvPr/>
        </p:nvSpPr>
        <p:spPr>
          <a:xfrm>
            <a:off x="4004702" y="12196969"/>
            <a:ext cx="775063" cy="369332"/>
          </a:xfrm>
          <a:prstGeom prst="rect">
            <a:avLst/>
          </a:prstGeom>
          <a:noFill/>
        </p:spPr>
        <p:txBody>
          <a:bodyPr wrap="square" rtlCol="0">
            <a:spAutoFit/>
          </a:bodyPr>
          <a:lstStyle/>
          <a:p>
            <a:r>
              <a:rPr lang="es-ES" b="1" dirty="0">
                <a:solidFill>
                  <a:srgbClr val="002060"/>
                </a:solidFill>
                <a:latin typeface="Montserrat" pitchFamily="2" charset="0"/>
              </a:rPr>
              <a:t>NPS</a:t>
            </a:r>
            <a:endParaRPr lang="es-CO" b="1" dirty="0">
              <a:solidFill>
                <a:srgbClr val="002060"/>
              </a:solidFill>
              <a:latin typeface="Montserrat" pitchFamily="2" charset="0"/>
            </a:endParaRPr>
          </a:p>
        </p:txBody>
      </p:sp>
      <p:sp>
        <p:nvSpPr>
          <p:cNvPr id="100" name="CuadroTexto 99"/>
          <p:cNvSpPr txBox="1"/>
          <p:nvPr/>
        </p:nvSpPr>
        <p:spPr>
          <a:xfrm>
            <a:off x="3950663" y="12456552"/>
            <a:ext cx="895477" cy="307777"/>
          </a:xfrm>
          <a:prstGeom prst="rect">
            <a:avLst/>
          </a:prstGeom>
          <a:noFill/>
        </p:spPr>
        <p:txBody>
          <a:bodyPr wrap="square" rtlCol="0">
            <a:spAutoFit/>
          </a:bodyPr>
          <a:lstStyle/>
          <a:p>
            <a:pPr algn="ctr"/>
            <a:r>
              <a:rPr lang="es-ES" sz="700" dirty="0">
                <a:latin typeface="Montserrat" pitchFamily="2" charset="0"/>
              </a:rPr>
              <a:t>Consolidado</a:t>
            </a:r>
          </a:p>
          <a:p>
            <a:pPr algn="ctr"/>
            <a:r>
              <a:rPr lang="es-ES" sz="700" dirty="0">
                <a:latin typeface="Montserrat" pitchFamily="2" charset="0"/>
              </a:rPr>
              <a:t>Línea telefónica</a:t>
            </a:r>
            <a:endParaRPr lang="es-CO" sz="700" dirty="0">
              <a:latin typeface="Montserrat" pitchFamily="2" charset="0"/>
            </a:endParaRPr>
          </a:p>
        </p:txBody>
      </p:sp>
      <p:sp>
        <p:nvSpPr>
          <p:cNvPr id="101" name="CuadroTexto 100"/>
          <p:cNvSpPr txBox="1"/>
          <p:nvPr/>
        </p:nvSpPr>
        <p:spPr>
          <a:xfrm>
            <a:off x="4879271" y="12178849"/>
            <a:ext cx="1722591" cy="584775"/>
          </a:xfrm>
          <a:prstGeom prst="rect">
            <a:avLst/>
          </a:prstGeom>
          <a:noFill/>
        </p:spPr>
        <p:txBody>
          <a:bodyPr wrap="square" rtlCol="0">
            <a:spAutoFit/>
          </a:bodyPr>
          <a:lstStyle/>
          <a:p>
            <a:r>
              <a:rPr lang="es-ES" sz="3200" b="1" dirty="0">
                <a:solidFill>
                  <a:srgbClr val="0070C0"/>
                </a:solidFill>
                <a:latin typeface="Montserrat" pitchFamily="2" charset="0"/>
              </a:rPr>
              <a:t>90,3%</a:t>
            </a:r>
            <a:endParaRPr lang="es-CO" sz="3200" b="1" dirty="0">
              <a:solidFill>
                <a:srgbClr val="0070C0"/>
              </a:solidFill>
              <a:latin typeface="Montserrat" pitchFamily="2" charset="0"/>
            </a:endParaRPr>
          </a:p>
        </p:txBody>
      </p:sp>
      <p:sp>
        <p:nvSpPr>
          <p:cNvPr id="103" name="Rectángulo 102"/>
          <p:cNvSpPr/>
          <p:nvPr/>
        </p:nvSpPr>
        <p:spPr>
          <a:xfrm>
            <a:off x="4764169" y="12114549"/>
            <a:ext cx="45719" cy="68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nvGrpSpPr>
          <p:cNvPr id="129" name="Grupo 128"/>
          <p:cNvGrpSpPr/>
          <p:nvPr/>
        </p:nvGrpSpPr>
        <p:grpSpPr>
          <a:xfrm>
            <a:off x="3535020" y="12808699"/>
            <a:ext cx="2984030" cy="1126311"/>
            <a:chOff x="2484956" y="12034340"/>
            <a:chExt cx="2984030" cy="1126311"/>
          </a:xfrm>
        </p:grpSpPr>
        <p:sp>
          <p:nvSpPr>
            <p:cNvPr id="112" name="Rectángulo 111"/>
            <p:cNvSpPr/>
            <p:nvPr/>
          </p:nvSpPr>
          <p:spPr>
            <a:xfrm>
              <a:off x="2494885" y="12044651"/>
              <a:ext cx="2895720" cy="110568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04" name="CuadroTexto 103"/>
            <p:cNvSpPr txBox="1"/>
            <p:nvPr/>
          </p:nvSpPr>
          <p:spPr>
            <a:xfrm>
              <a:off x="2500649" y="12293420"/>
              <a:ext cx="851363" cy="215444"/>
            </a:xfrm>
            <a:prstGeom prst="rect">
              <a:avLst/>
            </a:prstGeom>
            <a:noFill/>
          </p:spPr>
          <p:txBody>
            <a:bodyPr wrap="square" rtlCol="0">
              <a:spAutoFit/>
            </a:bodyPr>
            <a:lstStyle/>
            <a:p>
              <a:r>
                <a:rPr lang="es-ES" sz="800" dirty="0">
                  <a:latin typeface="Montserrat" pitchFamily="2" charset="0"/>
                </a:rPr>
                <a:t>Julio</a:t>
              </a:r>
              <a:endParaRPr lang="es-CO" sz="800" dirty="0">
                <a:latin typeface="Montserrat" pitchFamily="2" charset="0"/>
              </a:endParaRPr>
            </a:p>
          </p:txBody>
        </p:sp>
        <p:sp>
          <p:nvSpPr>
            <p:cNvPr id="105" name="CuadroTexto 104"/>
            <p:cNvSpPr txBox="1"/>
            <p:nvPr/>
          </p:nvSpPr>
          <p:spPr>
            <a:xfrm>
              <a:off x="2484956" y="12490255"/>
              <a:ext cx="851363" cy="215444"/>
            </a:xfrm>
            <a:prstGeom prst="rect">
              <a:avLst/>
            </a:prstGeom>
            <a:noFill/>
          </p:spPr>
          <p:txBody>
            <a:bodyPr wrap="square" rtlCol="0">
              <a:spAutoFit/>
            </a:bodyPr>
            <a:lstStyle/>
            <a:p>
              <a:r>
                <a:rPr lang="es-ES" sz="800" dirty="0">
                  <a:latin typeface="Montserrat" pitchFamily="2" charset="0"/>
                </a:rPr>
                <a:t>Agosto</a:t>
              </a:r>
              <a:endParaRPr lang="es-CO" sz="800" dirty="0">
                <a:latin typeface="Montserrat" pitchFamily="2" charset="0"/>
              </a:endParaRPr>
            </a:p>
          </p:txBody>
        </p:sp>
        <p:sp>
          <p:nvSpPr>
            <p:cNvPr id="106" name="CuadroTexto 105"/>
            <p:cNvSpPr txBox="1"/>
            <p:nvPr/>
          </p:nvSpPr>
          <p:spPr>
            <a:xfrm>
              <a:off x="2485401" y="12685527"/>
              <a:ext cx="1066688" cy="215444"/>
            </a:xfrm>
            <a:prstGeom prst="rect">
              <a:avLst/>
            </a:prstGeom>
            <a:noFill/>
          </p:spPr>
          <p:txBody>
            <a:bodyPr wrap="square" rtlCol="0">
              <a:spAutoFit/>
            </a:bodyPr>
            <a:lstStyle/>
            <a:p>
              <a:r>
                <a:rPr lang="es-ES" sz="800" dirty="0">
                  <a:latin typeface="Montserrat" pitchFamily="2" charset="0"/>
                </a:rPr>
                <a:t>Septiembre</a:t>
              </a:r>
              <a:endParaRPr lang="es-CO" sz="800" dirty="0">
                <a:latin typeface="Montserrat" pitchFamily="2" charset="0"/>
              </a:endParaRPr>
            </a:p>
          </p:txBody>
        </p:sp>
        <p:sp>
          <p:nvSpPr>
            <p:cNvPr id="107" name="CuadroTexto 106"/>
            <p:cNvSpPr txBox="1"/>
            <p:nvPr/>
          </p:nvSpPr>
          <p:spPr>
            <a:xfrm>
              <a:off x="2484957" y="12891986"/>
              <a:ext cx="851363" cy="215444"/>
            </a:xfrm>
            <a:prstGeom prst="rect">
              <a:avLst/>
            </a:prstGeom>
            <a:noFill/>
          </p:spPr>
          <p:txBody>
            <a:bodyPr wrap="square" rtlCol="0">
              <a:spAutoFit/>
            </a:bodyPr>
            <a:lstStyle/>
            <a:p>
              <a:r>
                <a:rPr lang="es-ES" sz="800" b="1" dirty="0">
                  <a:solidFill>
                    <a:srgbClr val="002060"/>
                  </a:solidFill>
                  <a:latin typeface="Montserrat" pitchFamily="2" charset="0"/>
                </a:rPr>
                <a:t>Consolidado</a:t>
              </a:r>
              <a:endParaRPr lang="es-CO" sz="800" b="1" dirty="0">
                <a:solidFill>
                  <a:srgbClr val="002060"/>
                </a:solidFill>
                <a:latin typeface="Montserrat" pitchFamily="2" charset="0"/>
              </a:endParaRPr>
            </a:p>
          </p:txBody>
        </p:sp>
        <p:sp>
          <p:nvSpPr>
            <p:cNvPr id="108" name="CuadroTexto 107"/>
            <p:cNvSpPr txBox="1"/>
            <p:nvPr/>
          </p:nvSpPr>
          <p:spPr>
            <a:xfrm>
              <a:off x="2484958" y="12060467"/>
              <a:ext cx="851363" cy="215444"/>
            </a:xfrm>
            <a:prstGeom prst="rect">
              <a:avLst/>
            </a:prstGeom>
            <a:noFill/>
          </p:spPr>
          <p:txBody>
            <a:bodyPr wrap="square" rtlCol="0">
              <a:spAutoFit/>
            </a:bodyPr>
            <a:lstStyle/>
            <a:p>
              <a:r>
                <a:rPr lang="es-ES" sz="800" b="1" dirty="0">
                  <a:solidFill>
                    <a:srgbClr val="0070C0"/>
                  </a:solidFill>
                  <a:latin typeface="Montserrat" pitchFamily="2" charset="0"/>
                </a:rPr>
                <a:t>Mes</a:t>
              </a:r>
              <a:endParaRPr lang="es-CO" sz="800" b="1" dirty="0">
                <a:solidFill>
                  <a:srgbClr val="0070C0"/>
                </a:solidFill>
                <a:latin typeface="Montserrat" pitchFamily="2" charset="0"/>
              </a:endParaRPr>
            </a:p>
          </p:txBody>
        </p:sp>
        <p:sp>
          <p:nvSpPr>
            <p:cNvPr id="109" name="CuadroTexto 108"/>
            <p:cNvSpPr txBox="1"/>
            <p:nvPr/>
          </p:nvSpPr>
          <p:spPr>
            <a:xfrm>
              <a:off x="3308296" y="12065975"/>
              <a:ext cx="851363" cy="215444"/>
            </a:xfrm>
            <a:prstGeom prst="rect">
              <a:avLst/>
            </a:prstGeom>
            <a:noFill/>
          </p:spPr>
          <p:txBody>
            <a:bodyPr wrap="square" rtlCol="0">
              <a:spAutoFit/>
            </a:bodyPr>
            <a:lstStyle/>
            <a:p>
              <a:r>
                <a:rPr lang="es-ES" sz="800" b="1" dirty="0">
                  <a:solidFill>
                    <a:srgbClr val="0070C0"/>
                  </a:solidFill>
                  <a:latin typeface="Montserrat" pitchFamily="2" charset="0"/>
                </a:rPr>
                <a:t>Promotores</a:t>
              </a:r>
              <a:endParaRPr lang="es-CO" sz="800" b="1" dirty="0">
                <a:solidFill>
                  <a:srgbClr val="0070C0"/>
                </a:solidFill>
                <a:latin typeface="Montserrat" pitchFamily="2" charset="0"/>
              </a:endParaRPr>
            </a:p>
          </p:txBody>
        </p:sp>
        <p:sp>
          <p:nvSpPr>
            <p:cNvPr id="110" name="CuadroTexto 109"/>
            <p:cNvSpPr txBox="1"/>
            <p:nvPr/>
          </p:nvSpPr>
          <p:spPr>
            <a:xfrm>
              <a:off x="4078658" y="12070778"/>
              <a:ext cx="632684" cy="215444"/>
            </a:xfrm>
            <a:prstGeom prst="rect">
              <a:avLst/>
            </a:prstGeom>
            <a:noFill/>
          </p:spPr>
          <p:txBody>
            <a:bodyPr wrap="square" rtlCol="0">
              <a:spAutoFit/>
            </a:bodyPr>
            <a:lstStyle/>
            <a:p>
              <a:r>
                <a:rPr lang="es-ES" sz="800" b="1" dirty="0">
                  <a:solidFill>
                    <a:srgbClr val="0070C0"/>
                  </a:solidFill>
                  <a:latin typeface="Montserrat" pitchFamily="2" charset="0"/>
                </a:rPr>
                <a:t>Neutros</a:t>
              </a:r>
              <a:endParaRPr lang="es-CO" sz="800" b="1" dirty="0">
                <a:solidFill>
                  <a:srgbClr val="0070C0"/>
                </a:solidFill>
                <a:latin typeface="Montserrat" pitchFamily="2" charset="0"/>
              </a:endParaRPr>
            </a:p>
          </p:txBody>
        </p:sp>
        <p:sp>
          <p:nvSpPr>
            <p:cNvPr id="111" name="CuadroTexto 110"/>
            <p:cNvSpPr txBox="1"/>
            <p:nvPr/>
          </p:nvSpPr>
          <p:spPr>
            <a:xfrm>
              <a:off x="4603069" y="12070778"/>
              <a:ext cx="865917" cy="215444"/>
            </a:xfrm>
            <a:prstGeom prst="rect">
              <a:avLst/>
            </a:prstGeom>
            <a:noFill/>
          </p:spPr>
          <p:txBody>
            <a:bodyPr wrap="square" rtlCol="0">
              <a:spAutoFit/>
            </a:bodyPr>
            <a:lstStyle/>
            <a:p>
              <a:r>
                <a:rPr lang="es-ES" sz="800" b="1" dirty="0">
                  <a:solidFill>
                    <a:srgbClr val="0070C0"/>
                  </a:solidFill>
                  <a:latin typeface="Montserrat" pitchFamily="2" charset="0"/>
                </a:rPr>
                <a:t>Detractores</a:t>
              </a:r>
              <a:endParaRPr lang="es-CO" sz="800" b="1" dirty="0">
                <a:solidFill>
                  <a:srgbClr val="0070C0"/>
                </a:solidFill>
                <a:latin typeface="Montserrat" pitchFamily="2" charset="0"/>
              </a:endParaRPr>
            </a:p>
          </p:txBody>
        </p:sp>
        <p:sp>
          <p:nvSpPr>
            <p:cNvPr id="113" name="Rectángulo 112"/>
            <p:cNvSpPr/>
            <p:nvPr/>
          </p:nvSpPr>
          <p:spPr>
            <a:xfrm>
              <a:off x="4069257" y="12044651"/>
              <a:ext cx="45719" cy="11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14" name="Rectángulo 113"/>
            <p:cNvSpPr/>
            <p:nvPr/>
          </p:nvSpPr>
          <p:spPr>
            <a:xfrm>
              <a:off x="4615629" y="12034340"/>
              <a:ext cx="45719" cy="11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15" name="CuadroTexto 114"/>
            <p:cNvSpPr txBox="1"/>
            <p:nvPr/>
          </p:nvSpPr>
          <p:spPr>
            <a:xfrm>
              <a:off x="3280727" y="12307633"/>
              <a:ext cx="851363" cy="215444"/>
            </a:xfrm>
            <a:prstGeom prst="rect">
              <a:avLst/>
            </a:prstGeom>
            <a:noFill/>
          </p:spPr>
          <p:txBody>
            <a:bodyPr wrap="square" rtlCol="0">
              <a:spAutoFit/>
            </a:bodyPr>
            <a:lstStyle/>
            <a:p>
              <a:pPr algn="ctr"/>
              <a:r>
                <a:rPr lang="es-ES" sz="800" dirty="0">
                  <a:latin typeface="Montserrat" pitchFamily="2" charset="0"/>
                </a:rPr>
                <a:t>93,9%</a:t>
              </a:r>
              <a:endParaRPr lang="es-CO" sz="800" dirty="0">
                <a:latin typeface="Montserrat" pitchFamily="2" charset="0"/>
              </a:endParaRPr>
            </a:p>
          </p:txBody>
        </p:sp>
        <p:sp>
          <p:nvSpPr>
            <p:cNvPr id="116" name="CuadroTexto 115"/>
            <p:cNvSpPr txBox="1"/>
            <p:nvPr/>
          </p:nvSpPr>
          <p:spPr>
            <a:xfrm>
              <a:off x="3280727" y="12489424"/>
              <a:ext cx="851363" cy="215444"/>
            </a:xfrm>
            <a:prstGeom prst="rect">
              <a:avLst/>
            </a:prstGeom>
            <a:noFill/>
          </p:spPr>
          <p:txBody>
            <a:bodyPr wrap="square" rtlCol="0">
              <a:spAutoFit/>
            </a:bodyPr>
            <a:lstStyle/>
            <a:p>
              <a:pPr algn="ctr"/>
              <a:r>
                <a:rPr lang="es-ES" sz="800" dirty="0">
                  <a:latin typeface="Montserrat" pitchFamily="2" charset="0"/>
                </a:rPr>
                <a:t>93,7%</a:t>
              </a:r>
              <a:endParaRPr lang="es-CO" sz="800" dirty="0">
                <a:latin typeface="Montserrat" pitchFamily="2" charset="0"/>
              </a:endParaRPr>
            </a:p>
          </p:txBody>
        </p:sp>
        <p:sp>
          <p:nvSpPr>
            <p:cNvPr id="117" name="CuadroTexto 116"/>
            <p:cNvSpPr txBox="1"/>
            <p:nvPr/>
          </p:nvSpPr>
          <p:spPr>
            <a:xfrm>
              <a:off x="3280726" y="12665840"/>
              <a:ext cx="851363" cy="215444"/>
            </a:xfrm>
            <a:prstGeom prst="rect">
              <a:avLst/>
            </a:prstGeom>
            <a:noFill/>
          </p:spPr>
          <p:txBody>
            <a:bodyPr wrap="square" rtlCol="0">
              <a:spAutoFit/>
            </a:bodyPr>
            <a:lstStyle/>
            <a:p>
              <a:pPr algn="ctr"/>
              <a:r>
                <a:rPr lang="es-ES" sz="800" dirty="0">
                  <a:latin typeface="Montserrat" pitchFamily="2" charset="0"/>
                </a:rPr>
                <a:t>94,6%</a:t>
              </a:r>
              <a:endParaRPr lang="es-CO" sz="800" dirty="0">
                <a:latin typeface="Montserrat" pitchFamily="2" charset="0"/>
              </a:endParaRPr>
            </a:p>
          </p:txBody>
        </p:sp>
        <p:sp>
          <p:nvSpPr>
            <p:cNvPr id="118" name="CuadroTexto 117"/>
            <p:cNvSpPr txBox="1"/>
            <p:nvPr/>
          </p:nvSpPr>
          <p:spPr>
            <a:xfrm>
              <a:off x="3929395" y="12311879"/>
              <a:ext cx="851363" cy="215444"/>
            </a:xfrm>
            <a:prstGeom prst="rect">
              <a:avLst/>
            </a:prstGeom>
            <a:noFill/>
          </p:spPr>
          <p:txBody>
            <a:bodyPr wrap="square" rtlCol="0">
              <a:spAutoFit/>
            </a:bodyPr>
            <a:lstStyle/>
            <a:p>
              <a:pPr algn="ctr"/>
              <a:r>
                <a:rPr lang="es-ES" sz="800" dirty="0">
                  <a:latin typeface="Montserrat" pitchFamily="2" charset="0"/>
                </a:rPr>
                <a:t>2,1%</a:t>
              </a:r>
              <a:endParaRPr lang="es-CO" sz="800" dirty="0">
                <a:latin typeface="Montserrat" pitchFamily="2" charset="0"/>
              </a:endParaRPr>
            </a:p>
          </p:txBody>
        </p:sp>
        <p:sp>
          <p:nvSpPr>
            <p:cNvPr id="119" name="CuadroTexto 118"/>
            <p:cNvSpPr txBox="1"/>
            <p:nvPr/>
          </p:nvSpPr>
          <p:spPr>
            <a:xfrm>
              <a:off x="3929395" y="12493670"/>
              <a:ext cx="851363" cy="215444"/>
            </a:xfrm>
            <a:prstGeom prst="rect">
              <a:avLst/>
            </a:prstGeom>
            <a:noFill/>
          </p:spPr>
          <p:txBody>
            <a:bodyPr wrap="square" rtlCol="0">
              <a:spAutoFit/>
            </a:bodyPr>
            <a:lstStyle/>
            <a:p>
              <a:pPr algn="ctr"/>
              <a:r>
                <a:rPr lang="es-ES" sz="800" dirty="0">
                  <a:latin typeface="Montserrat" pitchFamily="2" charset="0"/>
                </a:rPr>
                <a:t>2,4%</a:t>
              </a:r>
              <a:endParaRPr lang="es-CO" sz="800" dirty="0">
                <a:latin typeface="Montserrat" pitchFamily="2" charset="0"/>
              </a:endParaRPr>
            </a:p>
          </p:txBody>
        </p:sp>
        <p:sp>
          <p:nvSpPr>
            <p:cNvPr id="120" name="CuadroTexto 119"/>
            <p:cNvSpPr txBox="1"/>
            <p:nvPr/>
          </p:nvSpPr>
          <p:spPr>
            <a:xfrm>
              <a:off x="3929394" y="12670086"/>
              <a:ext cx="851363" cy="215444"/>
            </a:xfrm>
            <a:prstGeom prst="rect">
              <a:avLst/>
            </a:prstGeom>
            <a:noFill/>
          </p:spPr>
          <p:txBody>
            <a:bodyPr wrap="square" rtlCol="0">
              <a:spAutoFit/>
            </a:bodyPr>
            <a:lstStyle/>
            <a:p>
              <a:pPr algn="ctr"/>
              <a:r>
                <a:rPr lang="es-ES" sz="800" dirty="0">
                  <a:latin typeface="Montserrat" pitchFamily="2" charset="0"/>
                </a:rPr>
                <a:t>1,9%</a:t>
              </a:r>
              <a:endParaRPr lang="es-CO" sz="800" dirty="0">
                <a:latin typeface="Montserrat" pitchFamily="2" charset="0"/>
              </a:endParaRPr>
            </a:p>
          </p:txBody>
        </p:sp>
        <p:sp>
          <p:nvSpPr>
            <p:cNvPr id="121" name="CuadroTexto 120"/>
            <p:cNvSpPr txBox="1"/>
            <p:nvPr/>
          </p:nvSpPr>
          <p:spPr>
            <a:xfrm>
              <a:off x="4593461" y="12321464"/>
              <a:ext cx="851363" cy="215444"/>
            </a:xfrm>
            <a:prstGeom prst="rect">
              <a:avLst/>
            </a:prstGeom>
            <a:noFill/>
          </p:spPr>
          <p:txBody>
            <a:bodyPr wrap="square" rtlCol="0">
              <a:spAutoFit/>
            </a:bodyPr>
            <a:lstStyle/>
            <a:p>
              <a:pPr algn="ctr"/>
              <a:r>
                <a:rPr lang="es-ES" sz="800" dirty="0">
                  <a:latin typeface="Montserrat" pitchFamily="2" charset="0"/>
                </a:rPr>
                <a:t>4,0%</a:t>
              </a:r>
              <a:endParaRPr lang="es-CO" sz="800" dirty="0">
                <a:latin typeface="Montserrat" pitchFamily="2" charset="0"/>
              </a:endParaRPr>
            </a:p>
          </p:txBody>
        </p:sp>
        <p:sp>
          <p:nvSpPr>
            <p:cNvPr id="122" name="CuadroTexto 121"/>
            <p:cNvSpPr txBox="1"/>
            <p:nvPr/>
          </p:nvSpPr>
          <p:spPr>
            <a:xfrm>
              <a:off x="4593461" y="12503255"/>
              <a:ext cx="851363" cy="215444"/>
            </a:xfrm>
            <a:prstGeom prst="rect">
              <a:avLst/>
            </a:prstGeom>
            <a:noFill/>
          </p:spPr>
          <p:txBody>
            <a:bodyPr wrap="square" rtlCol="0">
              <a:spAutoFit/>
            </a:bodyPr>
            <a:lstStyle/>
            <a:p>
              <a:pPr algn="ctr"/>
              <a:r>
                <a:rPr lang="es-ES" sz="800" dirty="0">
                  <a:latin typeface="Montserrat" pitchFamily="2" charset="0"/>
                </a:rPr>
                <a:t>3,8%</a:t>
              </a:r>
              <a:endParaRPr lang="es-CO" sz="800" dirty="0">
                <a:latin typeface="Montserrat" pitchFamily="2" charset="0"/>
              </a:endParaRPr>
            </a:p>
          </p:txBody>
        </p:sp>
        <p:sp>
          <p:nvSpPr>
            <p:cNvPr id="123" name="CuadroTexto 122"/>
            <p:cNvSpPr txBox="1"/>
            <p:nvPr/>
          </p:nvSpPr>
          <p:spPr>
            <a:xfrm>
              <a:off x="4593460" y="12679671"/>
              <a:ext cx="851363" cy="215444"/>
            </a:xfrm>
            <a:prstGeom prst="rect">
              <a:avLst/>
            </a:prstGeom>
            <a:noFill/>
          </p:spPr>
          <p:txBody>
            <a:bodyPr wrap="square" rtlCol="0">
              <a:spAutoFit/>
            </a:bodyPr>
            <a:lstStyle/>
            <a:p>
              <a:pPr algn="ctr"/>
              <a:r>
                <a:rPr lang="es-ES" sz="800" dirty="0">
                  <a:latin typeface="Montserrat" pitchFamily="2" charset="0"/>
                </a:rPr>
                <a:t>3,6%</a:t>
              </a:r>
              <a:endParaRPr lang="es-CO" sz="800" dirty="0">
                <a:latin typeface="Montserrat" pitchFamily="2" charset="0"/>
              </a:endParaRPr>
            </a:p>
          </p:txBody>
        </p:sp>
        <p:sp>
          <p:nvSpPr>
            <p:cNvPr id="124" name="CuadroTexto 123"/>
            <p:cNvSpPr txBox="1"/>
            <p:nvPr/>
          </p:nvSpPr>
          <p:spPr>
            <a:xfrm>
              <a:off x="3280726" y="12878904"/>
              <a:ext cx="851363" cy="215444"/>
            </a:xfrm>
            <a:prstGeom prst="rect">
              <a:avLst/>
            </a:prstGeom>
            <a:noFill/>
          </p:spPr>
          <p:txBody>
            <a:bodyPr wrap="square" rtlCol="0">
              <a:spAutoFit/>
            </a:bodyPr>
            <a:lstStyle/>
            <a:p>
              <a:pPr algn="ctr"/>
              <a:r>
                <a:rPr lang="es-ES" sz="800" b="1" dirty="0">
                  <a:solidFill>
                    <a:srgbClr val="002060"/>
                  </a:solidFill>
                  <a:latin typeface="Montserrat" pitchFamily="2" charset="0"/>
                </a:rPr>
                <a:t>94,1%</a:t>
              </a:r>
              <a:endParaRPr lang="es-CO" sz="800" b="1" dirty="0">
                <a:solidFill>
                  <a:srgbClr val="002060"/>
                </a:solidFill>
                <a:latin typeface="Montserrat" pitchFamily="2" charset="0"/>
              </a:endParaRPr>
            </a:p>
          </p:txBody>
        </p:sp>
        <p:sp>
          <p:nvSpPr>
            <p:cNvPr id="125" name="CuadroTexto 124"/>
            <p:cNvSpPr txBox="1"/>
            <p:nvPr/>
          </p:nvSpPr>
          <p:spPr>
            <a:xfrm>
              <a:off x="3929394" y="12883150"/>
              <a:ext cx="851363" cy="215444"/>
            </a:xfrm>
            <a:prstGeom prst="rect">
              <a:avLst/>
            </a:prstGeom>
            <a:noFill/>
          </p:spPr>
          <p:txBody>
            <a:bodyPr wrap="square" rtlCol="0">
              <a:spAutoFit/>
            </a:bodyPr>
            <a:lstStyle/>
            <a:p>
              <a:pPr algn="ctr"/>
              <a:r>
                <a:rPr lang="es-ES" sz="800" b="1" dirty="0">
                  <a:solidFill>
                    <a:srgbClr val="002060"/>
                  </a:solidFill>
                  <a:latin typeface="Montserrat" pitchFamily="2" charset="0"/>
                </a:rPr>
                <a:t>2,1%</a:t>
              </a:r>
              <a:endParaRPr lang="es-CO" sz="800" b="1" dirty="0">
                <a:solidFill>
                  <a:srgbClr val="002060"/>
                </a:solidFill>
                <a:latin typeface="Montserrat" pitchFamily="2" charset="0"/>
              </a:endParaRPr>
            </a:p>
          </p:txBody>
        </p:sp>
        <p:sp>
          <p:nvSpPr>
            <p:cNvPr id="126" name="CuadroTexto 125"/>
            <p:cNvSpPr txBox="1"/>
            <p:nvPr/>
          </p:nvSpPr>
          <p:spPr>
            <a:xfrm>
              <a:off x="4593460" y="12892735"/>
              <a:ext cx="851363" cy="215444"/>
            </a:xfrm>
            <a:prstGeom prst="rect">
              <a:avLst/>
            </a:prstGeom>
            <a:noFill/>
          </p:spPr>
          <p:txBody>
            <a:bodyPr wrap="square" rtlCol="0">
              <a:spAutoFit/>
            </a:bodyPr>
            <a:lstStyle/>
            <a:p>
              <a:pPr algn="ctr"/>
              <a:r>
                <a:rPr lang="es-ES" sz="800" b="1" dirty="0">
                  <a:solidFill>
                    <a:srgbClr val="002060"/>
                  </a:solidFill>
                  <a:latin typeface="Montserrat" pitchFamily="2" charset="0"/>
                </a:rPr>
                <a:t>3,8%</a:t>
              </a:r>
              <a:endParaRPr lang="es-CO" sz="800" b="1" dirty="0">
                <a:solidFill>
                  <a:srgbClr val="002060"/>
                </a:solidFill>
                <a:latin typeface="Montserrat" pitchFamily="2" charset="0"/>
              </a:endParaRPr>
            </a:p>
          </p:txBody>
        </p:sp>
      </p:grpSp>
      <p:pic>
        <p:nvPicPr>
          <p:cNvPr id="127" name="Picture 37" descr="D:\Rafael Castaño Buitrago\Rafael Castaño 2020\Recursos Gráficos\Iconos png\Iconos PNG\Iconos 0\36.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53026" y="12097094"/>
            <a:ext cx="510299" cy="510299"/>
          </a:xfrm>
          <a:prstGeom prst="rect">
            <a:avLst/>
          </a:prstGeom>
          <a:noFill/>
          <a:extLst>
            <a:ext uri="{909E8E84-426E-40DD-AFC4-6F175D3DCCD1}">
              <a14:hiddenFill xmlns:a14="http://schemas.microsoft.com/office/drawing/2010/main">
                <a:solidFill>
                  <a:srgbClr val="FFFFFF"/>
                </a:solidFill>
              </a14:hiddenFill>
            </a:ext>
          </a:extLst>
        </p:spPr>
      </p:pic>
      <p:sp>
        <p:nvSpPr>
          <p:cNvPr id="130" name="Rectángulo 129"/>
          <p:cNvSpPr/>
          <p:nvPr/>
        </p:nvSpPr>
        <p:spPr>
          <a:xfrm>
            <a:off x="4360918" y="12766346"/>
            <a:ext cx="45719" cy="122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31" name="CuadroTexto 130"/>
          <p:cNvSpPr txBox="1"/>
          <p:nvPr/>
        </p:nvSpPr>
        <p:spPr>
          <a:xfrm>
            <a:off x="182765" y="14261082"/>
            <a:ext cx="7179723" cy="1409343"/>
          </a:xfrm>
          <a:prstGeom prst="roundRect">
            <a:avLst>
              <a:gd name="adj" fmla="val 5909"/>
            </a:avLst>
          </a:prstGeom>
          <a:noFill/>
        </p:spPr>
        <p:txBody>
          <a:bodyPr wrap="square" rtlCol="0">
            <a:spAutoFit/>
          </a:bodyPr>
          <a:lstStyle/>
          <a:p>
            <a:pPr algn="just"/>
            <a:r>
              <a:rPr lang="es-ES" sz="1100" b="1" dirty="0">
                <a:solidFill>
                  <a:srgbClr val="0070C0"/>
                </a:solidFill>
                <a:latin typeface="Montserrat" pitchFamily="2" charset="0"/>
              </a:rPr>
              <a:t>Análisis NPS: </a:t>
            </a:r>
          </a:p>
          <a:p>
            <a:pPr marL="171442" indent="-171442" algn="just">
              <a:buFont typeface="Arial" panose="020B0604020202020204" pitchFamily="34" charset="0"/>
              <a:buChar char="•"/>
            </a:pPr>
            <a:r>
              <a:rPr lang="es-ES" sz="900" b="1" dirty="0">
                <a:solidFill>
                  <a:schemeClr val="tx1">
                    <a:lumMod val="75000"/>
                    <a:lumOff val="25000"/>
                  </a:schemeClr>
                </a:solidFill>
                <a:latin typeface="Montserrat" pitchFamily="2" charset="0"/>
              </a:rPr>
              <a:t>Tendencia positiva</a:t>
            </a:r>
            <a:r>
              <a:rPr lang="es-ES" sz="900" dirty="0">
                <a:solidFill>
                  <a:schemeClr val="tx1">
                    <a:lumMod val="75000"/>
                    <a:lumOff val="25000"/>
                  </a:schemeClr>
                </a:solidFill>
                <a:latin typeface="Montserrat" pitchFamily="2" charset="0"/>
              </a:rPr>
              <a:t>: Aunque se ha observado una disminución en otros indicadores como SATU, CES y amabilidad, el NPS ha aumentado ligeramente en septiembre, alcanzando el </a:t>
            </a:r>
            <a:r>
              <a:rPr lang="es-ES" sz="900" dirty="0">
                <a:solidFill>
                  <a:srgbClr val="0070C0"/>
                </a:solidFill>
                <a:latin typeface="Montserrat" pitchFamily="2" charset="0"/>
              </a:rPr>
              <a:t>94,6%</a:t>
            </a:r>
            <a:r>
              <a:rPr lang="es-ES" sz="900" dirty="0">
                <a:solidFill>
                  <a:schemeClr val="tx1">
                    <a:lumMod val="75000"/>
                    <a:lumOff val="25000"/>
                  </a:schemeClr>
                </a:solidFill>
                <a:latin typeface="Montserrat" pitchFamily="2" charset="0"/>
              </a:rPr>
              <a:t>, el valor más alto en el trimestre.</a:t>
            </a:r>
          </a:p>
          <a:p>
            <a:pPr marL="171442" indent="-171442" algn="just">
              <a:buFont typeface="Arial" panose="020B0604020202020204" pitchFamily="34" charset="0"/>
              <a:buChar char="•"/>
            </a:pPr>
            <a:r>
              <a:rPr lang="es-ES" sz="900" b="1" dirty="0">
                <a:solidFill>
                  <a:schemeClr val="tx1">
                    <a:lumMod val="75000"/>
                    <a:lumOff val="25000"/>
                  </a:schemeClr>
                </a:solidFill>
                <a:latin typeface="Montserrat" pitchFamily="2" charset="0"/>
              </a:rPr>
              <a:t>Punto fuerte</a:t>
            </a:r>
            <a:r>
              <a:rPr lang="es-ES" sz="900" dirty="0">
                <a:solidFill>
                  <a:schemeClr val="tx1">
                    <a:lumMod val="75000"/>
                    <a:lumOff val="25000"/>
                  </a:schemeClr>
                </a:solidFill>
                <a:latin typeface="Montserrat" pitchFamily="2" charset="0"/>
              </a:rPr>
              <a:t>: El porcentaje de promotores subió de </a:t>
            </a:r>
            <a:r>
              <a:rPr lang="es-ES" sz="900" dirty="0">
                <a:solidFill>
                  <a:srgbClr val="0070C0"/>
                </a:solidFill>
                <a:latin typeface="Montserrat" pitchFamily="2" charset="0"/>
              </a:rPr>
              <a:t>0,9%</a:t>
            </a:r>
            <a:r>
              <a:rPr lang="es-ES" sz="900" dirty="0">
                <a:solidFill>
                  <a:schemeClr val="tx1">
                    <a:lumMod val="75000"/>
                    <a:lumOff val="25000"/>
                  </a:schemeClr>
                </a:solidFill>
                <a:latin typeface="Montserrat" pitchFamily="2" charset="0"/>
              </a:rPr>
              <a:t>, lo que indica que más usuarios están dispuestos a recomendar el canal, a pesar de algunas críticas en otros aspectos.</a:t>
            </a:r>
          </a:p>
          <a:p>
            <a:pPr marL="171442" indent="-171442" algn="just">
              <a:buFont typeface="Arial" panose="020B0604020202020204" pitchFamily="34" charset="0"/>
              <a:buChar char="•"/>
            </a:pPr>
            <a:r>
              <a:rPr lang="es-ES" sz="900" b="1" dirty="0">
                <a:solidFill>
                  <a:schemeClr val="tx1">
                    <a:lumMod val="75000"/>
                    <a:lumOff val="25000"/>
                  </a:schemeClr>
                </a:solidFill>
                <a:latin typeface="Montserrat" pitchFamily="2" charset="0"/>
              </a:rPr>
              <a:t>Área de atención</a:t>
            </a:r>
            <a:r>
              <a:rPr lang="es-ES" sz="900" dirty="0">
                <a:solidFill>
                  <a:schemeClr val="tx1">
                    <a:lumMod val="75000"/>
                    <a:lumOff val="25000"/>
                  </a:schemeClr>
                </a:solidFill>
                <a:latin typeface="Montserrat" pitchFamily="2" charset="0"/>
              </a:rPr>
              <a:t>: Aunque los detractores disminuyeron de agosto a septiembre, abril y julio han sido los dos meses con más alto nivel de detractores en lo que va de año. Sin embargo, para finalizar el 4to trimestre de forma positiva en los indicadores se pueden reforzar temas de buenas prácticas que generan promotores, como la amabilidad, claridad en la información y solución efectiva.</a:t>
            </a:r>
            <a:endParaRPr lang="es-CO" sz="900" dirty="0">
              <a:solidFill>
                <a:schemeClr val="tx1">
                  <a:lumMod val="75000"/>
                  <a:lumOff val="25000"/>
                </a:schemeClr>
              </a:solidFill>
              <a:latin typeface="Montserrat" pitchFamily="2" charset="0"/>
            </a:endParaRPr>
          </a:p>
        </p:txBody>
      </p:sp>
      <p:sp>
        <p:nvSpPr>
          <p:cNvPr id="135" name="CuadroTexto 134"/>
          <p:cNvSpPr txBox="1"/>
          <p:nvPr/>
        </p:nvSpPr>
        <p:spPr>
          <a:xfrm>
            <a:off x="4717972" y="13897477"/>
            <a:ext cx="1927997" cy="200055"/>
          </a:xfrm>
          <a:prstGeom prst="rect">
            <a:avLst/>
          </a:prstGeom>
          <a:noFill/>
        </p:spPr>
        <p:txBody>
          <a:bodyPr wrap="square" rtlCol="0">
            <a:spAutoFit/>
          </a:bodyPr>
          <a:lstStyle/>
          <a:p>
            <a:r>
              <a:rPr lang="es-ES" sz="700" i="1" dirty="0">
                <a:solidFill>
                  <a:schemeClr val="bg1">
                    <a:lumMod val="65000"/>
                  </a:schemeClr>
                </a:solidFill>
                <a:latin typeface="Montserrat" pitchFamily="2" charset="0"/>
              </a:rPr>
              <a:t>NPS = % Promotores - % Detractores</a:t>
            </a:r>
            <a:endParaRPr lang="es-CO" sz="700" i="1" dirty="0">
              <a:solidFill>
                <a:schemeClr val="bg1">
                  <a:lumMod val="65000"/>
                </a:schemeClr>
              </a:solidFill>
              <a:latin typeface="Montserrat" pitchFamily="2" charset="0"/>
            </a:endParaRPr>
          </a:p>
        </p:txBody>
      </p:sp>
      <p:pic>
        <p:nvPicPr>
          <p:cNvPr id="138" name="Imagen 137" descr="Icono&#10;&#10;Descripción generada automáticamente">
            <a:extLst>
              <a:ext uri="{FF2B5EF4-FFF2-40B4-BE49-F238E27FC236}">
                <a16:creationId xmlns:a16="http://schemas.microsoft.com/office/drawing/2014/main" id="{CC49DEED-B339-40FC-B0C8-5E5FED07A4DC}"/>
              </a:ext>
            </a:extLst>
          </p:cNvPr>
          <p:cNvPicPr>
            <a:picLocks noChangeAspect="1"/>
          </p:cNvPicPr>
          <p:nvPr/>
        </p:nvPicPr>
        <p:blipFill>
          <a:blip r:embed="rId5" cstate="print">
            <a:biLevel thresh="25000"/>
            <a:extLst>
              <a:ext uri="{28A0092B-C50C-407E-A947-70E740481C1C}">
                <a14:useLocalDpi xmlns:a14="http://schemas.microsoft.com/office/drawing/2010/main" val="0"/>
              </a:ext>
            </a:extLst>
          </a:blip>
          <a:stretch>
            <a:fillRect/>
          </a:stretch>
        </p:blipFill>
        <p:spPr>
          <a:xfrm>
            <a:off x="4529724" y="4537391"/>
            <a:ext cx="164909" cy="164909"/>
          </a:xfrm>
          <a:prstGeom prst="rect">
            <a:avLst/>
          </a:prstGeom>
        </p:spPr>
      </p:pic>
      <p:pic>
        <p:nvPicPr>
          <p:cNvPr id="94" name="Imagen 93">
            <a:extLst>
              <a:ext uri="{FF2B5EF4-FFF2-40B4-BE49-F238E27FC236}">
                <a16:creationId xmlns:a16="http://schemas.microsoft.com/office/drawing/2014/main" id="{C2C464A0-041A-4B66-8F9D-A6B19FAABC83}"/>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228990" y="2168657"/>
            <a:ext cx="1869576" cy="4287048"/>
          </a:xfrm>
          <a:prstGeom prst="rect">
            <a:avLst/>
          </a:prstGeom>
        </p:spPr>
      </p:pic>
      <p:graphicFrame>
        <p:nvGraphicFramePr>
          <p:cNvPr id="98" name="Gráfico 97">
            <a:extLst>
              <a:ext uri="{FF2B5EF4-FFF2-40B4-BE49-F238E27FC236}">
                <a16:creationId xmlns:a16="http://schemas.microsoft.com/office/drawing/2014/main" id="{B8878F77-34A4-4B00-9CF2-4CE4F78B420D}"/>
              </a:ext>
            </a:extLst>
          </p:cNvPr>
          <p:cNvGraphicFramePr>
            <a:graphicFrameLocks/>
          </p:cNvGraphicFramePr>
          <p:nvPr>
            <p:extLst>
              <p:ext uri="{D42A27DB-BD31-4B8C-83A1-F6EECF244321}">
                <p14:modId xmlns:p14="http://schemas.microsoft.com/office/powerpoint/2010/main" val="487935410"/>
              </p:ext>
            </p:extLst>
          </p:nvPr>
        </p:nvGraphicFramePr>
        <p:xfrm>
          <a:off x="3319003" y="2497070"/>
          <a:ext cx="4081808" cy="1948299"/>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28" name="Gráfico 127">
            <a:extLst>
              <a:ext uri="{FF2B5EF4-FFF2-40B4-BE49-F238E27FC236}">
                <a16:creationId xmlns:a16="http://schemas.microsoft.com/office/drawing/2014/main" id="{E2DC335F-4BDA-4E5A-BEF2-E3C749E35124}"/>
              </a:ext>
            </a:extLst>
          </p:cNvPr>
          <p:cNvGraphicFramePr>
            <a:graphicFrameLocks/>
          </p:cNvGraphicFramePr>
          <p:nvPr>
            <p:extLst>
              <p:ext uri="{D42A27DB-BD31-4B8C-83A1-F6EECF244321}">
                <p14:modId xmlns:p14="http://schemas.microsoft.com/office/powerpoint/2010/main" val="3806858646"/>
              </p:ext>
            </p:extLst>
          </p:nvPr>
        </p:nvGraphicFramePr>
        <p:xfrm>
          <a:off x="3195266" y="4589318"/>
          <a:ext cx="4003812" cy="1731460"/>
        </p:xfrm>
        <a:graphic>
          <a:graphicData uri="http://schemas.openxmlformats.org/drawingml/2006/chart">
            <c:chart xmlns:c="http://schemas.openxmlformats.org/drawingml/2006/chart" xmlns:r="http://schemas.openxmlformats.org/officeDocument/2006/relationships" r:id="rId8"/>
          </a:graphicData>
        </a:graphic>
      </p:graphicFrame>
      <p:pic>
        <p:nvPicPr>
          <p:cNvPr id="27" name="Imagen 26"/>
          <p:cNvPicPr>
            <a:picLocks noChangeAspect="1"/>
          </p:cNvPicPr>
          <p:nvPr/>
        </p:nvPicPr>
        <p:blipFill>
          <a:blip r:embed="rId9">
            <a:duotone>
              <a:schemeClr val="accent5">
                <a:shade val="45000"/>
                <a:satMod val="135000"/>
              </a:schemeClr>
              <a:prstClr val="white"/>
            </a:duotone>
          </a:blip>
          <a:stretch>
            <a:fillRect/>
          </a:stretch>
        </p:blipFill>
        <p:spPr>
          <a:xfrm>
            <a:off x="-20101" y="9986"/>
            <a:ext cx="7522710" cy="1170533"/>
          </a:xfrm>
          <a:prstGeom prst="rect">
            <a:avLst/>
          </a:prstGeom>
        </p:spPr>
      </p:pic>
      <p:sp>
        <p:nvSpPr>
          <p:cNvPr id="28" name="Rectángulo 27"/>
          <p:cNvSpPr/>
          <p:nvPr/>
        </p:nvSpPr>
        <p:spPr>
          <a:xfrm>
            <a:off x="-54416" y="0"/>
            <a:ext cx="7614091" cy="1170533"/>
          </a:xfrm>
          <a:prstGeom prst="rect">
            <a:avLst/>
          </a:prstGeom>
          <a:solidFill>
            <a:schemeClr val="tx2">
              <a:alpha val="82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CO"/>
          </a:p>
        </p:txBody>
      </p:sp>
      <p:grpSp>
        <p:nvGrpSpPr>
          <p:cNvPr id="12" name="Grupo 11">
            <a:extLst>
              <a:ext uri="{FF2B5EF4-FFF2-40B4-BE49-F238E27FC236}">
                <a16:creationId xmlns:a16="http://schemas.microsoft.com/office/drawing/2014/main" id="{98201666-9DC8-4563-843B-47A85B2B8296}"/>
              </a:ext>
            </a:extLst>
          </p:cNvPr>
          <p:cNvGrpSpPr/>
          <p:nvPr/>
        </p:nvGrpSpPr>
        <p:grpSpPr>
          <a:xfrm>
            <a:off x="3624050" y="-4953"/>
            <a:ext cx="3935627" cy="733053"/>
            <a:chOff x="3644149" y="-14939"/>
            <a:chExt cx="3935627" cy="733053"/>
          </a:xfrm>
        </p:grpSpPr>
        <p:grpSp>
          <p:nvGrpSpPr>
            <p:cNvPr id="9" name="Grupo 8">
              <a:extLst>
                <a:ext uri="{FF2B5EF4-FFF2-40B4-BE49-F238E27FC236}">
                  <a16:creationId xmlns:a16="http://schemas.microsoft.com/office/drawing/2014/main" id="{7E254DF2-1023-4417-A165-792CF50C4C81}"/>
                </a:ext>
              </a:extLst>
            </p:cNvPr>
            <p:cNvGrpSpPr/>
            <p:nvPr/>
          </p:nvGrpSpPr>
          <p:grpSpPr>
            <a:xfrm>
              <a:off x="3644149" y="-14939"/>
              <a:ext cx="3935627" cy="733053"/>
              <a:chOff x="3479401" y="1145839"/>
              <a:chExt cx="4080274" cy="975817"/>
            </a:xfrm>
          </p:grpSpPr>
          <p:pic>
            <p:nvPicPr>
              <p:cNvPr id="137" name="Imagen 136">
                <a:extLst>
                  <a:ext uri="{FF2B5EF4-FFF2-40B4-BE49-F238E27FC236}">
                    <a16:creationId xmlns:a16="http://schemas.microsoft.com/office/drawing/2014/main" id="{398BEA40-8AB4-4446-9074-8BF8992706E3}"/>
                  </a:ext>
                </a:extLst>
              </p:cNvPr>
              <p:cNvPicPr>
                <a:picLocks noChangeAspect="1"/>
              </p:cNvPicPr>
              <p:nvPr/>
            </p:nvPicPr>
            <p:blipFill>
              <a:blip r:embed="rId10"/>
              <a:stretch>
                <a:fillRect/>
              </a:stretch>
            </p:blipFill>
            <p:spPr>
              <a:xfrm>
                <a:off x="3479401" y="1145839"/>
                <a:ext cx="4080274" cy="975817"/>
              </a:xfrm>
              <a:prstGeom prst="rect">
                <a:avLst/>
              </a:prstGeom>
            </p:spPr>
          </p:pic>
          <p:sp>
            <p:nvSpPr>
              <p:cNvPr id="8" name="Rectángulo 7">
                <a:extLst>
                  <a:ext uri="{FF2B5EF4-FFF2-40B4-BE49-F238E27FC236}">
                    <a16:creationId xmlns:a16="http://schemas.microsoft.com/office/drawing/2014/main" id="{EB913BA2-01E7-4D0B-B386-D52174E4F76E}"/>
                  </a:ext>
                </a:extLst>
              </p:cNvPr>
              <p:cNvSpPr/>
              <p:nvPr/>
            </p:nvSpPr>
            <p:spPr>
              <a:xfrm>
                <a:off x="4265247" y="1170533"/>
                <a:ext cx="3294428" cy="6983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CO"/>
              </a:p>
            </p:txBody>
          </p:sp>
        </p:grpSp>
        <p:pic>
          <p:nvPicPr>
            <p:cNvPr id="140" name="Imagen 139">
              <a:extLst>
                <a:ext uri="{FF2B5EF4-FFF2-40B4-BE49-F238E27FC236}">
                  <a16:creationId xmlns:a16="http://schemas.microsoft.com/office/drawing/2014/main" id="{31B2E053-83EE-44B8-8493-49AED4920E0D}"/>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308870" y="78367"/>
              <a:ext cx="1207352" cy="324260"/>
            </a:xfrm>
            <a:prstGeom prst="rect">
              <a:avLst/>
            </a:prstGeom>
          </p:spPr>
        </p:pic>
        <p:grpSp>
          <p:nvGrpSpPr>
            <p:cNvPr id="133" name="Grupo 132">
              <a:extLst>
                <a:ext uri="{FF2B5EF4-FFF2-40B4-BE49-F238E27FC236}">
                  <a16:creationId xmlns:a16="http://schemas.microsoft.com/office/drawing/2014/main" id="{DAB7E6FC-DEF2-4AB9-B878-7B3EBA7DC9E3}"/>
                </a:ext>
              </a:extLst>
            </p:cNvPr>
            <p:cNvGrpSpPr/>
            <p:nvPr/>
          </p:nvGrpSpPr>
          <p:grpSpPr>
            <a:xfrm>
              <a:off x="5609489" y="106459"/>
              <a:ext cx="1913221" cy="327695"/>
              <a:chOff x="157371" y="6429079"/>
              <a:chExt cx="1851824" cy="329939"/>
            </a:xfrm>
          </p:grpSpPr>
          <p:pic>
            <p:nvPicPr>
              <p:cNvPr id="134" name="Gráfico 3">
                <a:extLst>
                  <a:ext uri="{FF2B5EF4-FFF2-40B4-BE49-F238E27FC236}">
                    <a16:creationId xmlns:a16="http://schemas.microsoft.com/office/drawing/2014/main" id="{5CF228BB-7379-4558-884E-001C09A8C493}"/>
                  </a:ext>
                </a:extLst>
              </p:cNvPr>
              <p:cNvPicPr>
                <a:picLocks noChangeAspect="1"/>
              </p:cNvPicPr>
              <p:nvPr/>
            </p:nvPicPr>
            <p:blipFill rotWithShape="1">
              <a:blip r:embed="rId12">
                <a:extLst>
                  <a:ext uri="{96DAC541-7B7A-43D3-8B79-37D633B846F1}">
                    <asvg:svgBlip xmlns:asvg="http://schemas.microsoft.com/office/drawing/2016/SVG/main" r:embed="rId13"/>
                  </a:ext>
                </a:extLst>
              </a:blip>
              <a:srcRect t="3570" r="46107" b="-12648"/>
              <a:stretch/>
            </p:blipFill>
            <p:spPr>
              <a:xfrm>
                <a:off x="157371" y="6429079"/>
                <a:ext cx="983272" cy="329939"/>
              </a:xfrm>
              <a:prstGeom prst="rect">
                <a:avLst/>
              </a:prstGeom>
            </p:spPr>
          </p:pic>
          <p:pic>
            <p:nvPicPr>
              <p:cNvPr id="136" name="Imagen 135">
                <a:extLst>
                  <a:ext uri="{FF2B5EF4-FFF2-40B4-BE49-F238E27FC236}">
                    <a16:creationId xmlns:a16="http://schemas.microsoft.com/office/drawing/2014/main" id="{C13F65D2-7CE1-4FBB-B14C-884BCB61E4EA}"/>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140643" y="6434159"/>
                <a:ext cx="868552" cy="324859"/>
              </a:xfrm>
              <a:prstGeom prst="rect">
                <a:avLst/>
              </a:prstGeom>
            </p:spPr>
          </p:pic>
        </p:grpSp>
        <p:cxnSp>
          <p:nvCxnSpPr>
            <p:cNvPr id="11" name="Conector recto 10">
              <a:extLst>
                <a:ext uri="{FF2B5EF4-FFF2-40B4-BE49-F238E27FC236}">
                  <a16:creationId xmlns:a16="http://schemas.microsoft.com/office/drawing/2014/main" id="{6E48A470-DB76-455E-A0F0-0D1FA4E4B064}"/>
                </a:ext>
              </a:extLst>
            </p:cNvPr>
            <p:cNvCxnSpPr/>
            <p:nvPr/>
          </p:nvCxnSpPr>
          <p:spPr>
            <a:xfrm>
              <a:off x="5546043" y="106459"/>
              <a:ext cx="0" cy="296168"/>
            </a:xfrm>
            <a:prstGeom prst="line">
              <a:avLst/>
            </a:prstGeom>
            <a:ln w="0">
              <a:solidFill>
                <a:srgbClr val="002060">
                  <a:alpha val="42000"/>
                </a:srgbClr>
              </a:solidFill>
            </a:ln>
          </p:spPr>
          <p:style>
            <a:lnRef idx="1">
              <a:schemeClr val="accent1"/>
            </a:lnRef>
            <a:fillRef idx="0">
              <a:schemeClr val="accent1"/>
            </a:fillRef>
            <a:effectRef idx="0">
              <a:schemeClr val="accent1"/>
            </a:effectRef>
            <a:fontRef idx="minor">
              <a:schemeClr val="tx1"/>
            </a:fontRef>
          </p:style>
        </p:cxnSp>
      </p:grpSp>
      <p:sp>
        <p:nvSpPr>
          <p:cNvPr id="31" name="CuadroTexto 30"/>
          <p:cNvSpPr txBox="1"/>
          <p:nvPr/>
        </p:nvSpPr>
        <p:spPr>
          <a:xfrm>
            <a:off x="409799" y="223244"/>
            <a:ext cx="4671655" cy="400110"/>
          </a:xfrm>
          <a:prstGeom prst="rect">
            <a:avLst/>
          </a:prstGeom>
          <a:noFill/>
        </p:spPr>
        <p:txBody>
          <a:bodyPr wrap="square" rtlCol="0">
            <a:spAutoFit/>
          </a:bodyPr>
          <a:lstStyle/>
          <a:p>
            <a:r>
              <a:rPr lang="es-ES" sz="2000" b="1" dirty="0">
                <a:solidFill>
                  <a:schemeClr val="bg1"/>
                </a:solidFill>
                <a:effectLst>
                  <a:outerShdw blurRad="50800" dist="38100" dir="2700000" algn="tl" rotWithShape="0">
                    <a:prstClr val="black">
                      <a:alpha val="40000"/>
                    </a:prstClr>
                  </a:outerShdw>
                </a:effectLst>
                <a:latin typeface="Montserrat" pitchFamily="2" charset="0"/>
              </a:rPr>
              <a:t>Informe Calidad Percibida</a:t>
            </a:r>
            <a:endParaRPr lang="es-CO" sz="2000" b="1" dirty="0">
              <a:solidFill>
                <a:schemeClr val="bg1"/>
              </a:solidFill>
              <a:effectLst>
                <a:outerShdw blurRad="50800" dist="38100" dir="2700000" algn="tl" rotWithShape="0">
                  <a:prstClr val="black">
                    <a:alpha val="40000"/>
                  </a:prstClr>
                </a:outerShdw>
              </a:effectLst>
              <a:latin typeface="Montserrat" pitchFamily="2" charset="0"/>
            </a:endParaRPr>
          </a:p>
        </p:txBody>
      </p:sp>
      <p:sp>
        <p:nvSpPr>
          <p:cNvPr id="32" name="CuadroTexto 31"/>
          <p:cNvSpPr txBox="1"/>
          <p:nvPr/>
        </p:nvSpPr>
        <p:spPr>
          <a:xfrm>
            <a:off x="421619" y="534470"/>
            <a:ext cx="3867150" cy="307777"/>
          </a:xfrm>
          <a:prstGeom prst="rect">
            <a:avLst/>
          </a:prstGeom>
          <a:noFill/>
        </p:spPr>
        <p:txBody>
          <a:bodyPr wrap="square" rtlCol="0">
            <a:spAutoFit/>
          </a:bodyPr>
          <a:lstStyle/>
          <a:p>
            <a:r>
              <a:rPr lang="es-ES" sz="1400" dirty="0">
                <a:solidFill>
                  <a:schemeClr val="bg1"/>
                </a:solidFill>
                <a:effectLst>
                  <a:outerShdw blurRad="50800" dist="38100" dir="2700000" algn="tl" rotWithShape="0">
                    <a:prstClr val="black">
                      <a:alpha val="40000"/>
                    </a:prstClr>
                  </a:outerShdw>
                </a:effectLst>
                <a:latin typeface="Montserrat" pitchFamily="2" charset="0"/>
              </a:rPr>
              <a:t>Trimestre 3 del 2025</a:t>
            </a:r>
            <a:endParaRPr lang="es-CO" sz="1400" dirty="0">
              <a:solidFill>
                <a:schemeClr val="bg1"/>
              </a:solidFill>
              <a:effectLst>
                <a:outerShdw blurRad="50800" dist="38100" dir="2700000" algn="tl" rotWithShape="0">
                  <a:prstClr val="black">
                    <a:alpha val="40000"/>
                  </a:prstClr>
                </a:outerShdw>
              </a:effectLst>
              <a:latin typeface="Montserrat" pitchFamily="2" charset="0"/>
            </a:endParaRPr>
          </a:p>
        </p:txBody>
      </p:sp>
      <p:sp>
        <p:nvSpPr>
          <p:cNvPr id="30" name="object 4">
            <a:extLst>
              <a:ext uri="{FF2B5EF4-FFF2-40B4-BE49-F238E27FC236}">
                <a16:creationId xmlns:a16="http://schemas.microsoft.com/office/drawing/2014/main" id="{AEE955CE-EB5A-7A5F-CB62-CF0345C8D170}"/>
              </a:ext>
            </a:extLst>
          </p:cNvPr>
          <p:cNvSpPr/>
          <p:nvPr/>
        </p:nvSpPr>
        <p:spPr>
          <a:xfrm rot="-2460000">
            <a:off x="15048" y="111940"/>
            <a:ext cx="448128" cy="371143"/>
          </a:xfrm>
          <a:custGeom>
            <a:avLst/>
            <a:gdLst/>
            <a:ahLst/>
            <a:cxnLst/>
            <a:rect l="l" t="t" r="r" b="b"/>
            <a:pathLst>
              <a:path w="2756534" h="2561590">
                <a:moveTo>
                  <a:pt x="1740941" y="0"/>
                </a:moveTo>
                <a:lnTo>
                  <a:pt x="1015005" y="0"/>
                </a:lnTo>
                <a:lnTo>
                  <a:pt x="965389" y="1885"/>
                </a:lnTo>
                <a:lnTo>
                  <a:pt x="916491" y="7472"/>
                </a:lnTo>
                <a:lnTo>
                  <a:pt x="868489" y="16659"/>
                </a:lnTo>
                <a:lnTo>
                  <a:pt x="821560" y="29343"/>
                </a:lnTo>
                <a:lnTo>
                  <a:pt x="775882" y="45423"/>
                </a:lnTo>
                <a:lnTo>
                  <a:pt x="731632" y="64795"/>
                </a:lnTo>
                <a:lnTo>
                  <a:pt x="688988" y="87357"/>
                </a:lnTo>
                <a:lnTo>
                  <a:pt x="648126" y="113007"/>
                </a:lnTo>
                <a:lnTo>
                  <a:pt x="609224" y="141643"/>
                </a:lnTo>
                <a:lnTo>
                  <a:pt x="572459" y="173161"/>
                </a:lnTo>
                <a:lnTo>
                  <a:pt x="538009" y="207461"/>
                </a:lnTo>
                <a:lnTo>
                  <a:pt x="506052" y="244439"/>
                </a:lnTo>
                <a:lnTo>
                  <a:pt x="476763" y="283993"/>
                </a:lnTo>
                <a:lnTo>
                  <a:pt x="450321" y="326021"/>
                </a:lnTo>
                <a:lnTo>
                  <a:pt x="87358" y="954693"/>
                </a:lnTo>
                <a:lnTo>
                  <a:pt x="64181" y="998606"/>
                </a:lnTo>
                <a:lnTo>
                  <a:pt x="44570" y="1043747"/>
                </a:lnTo>
                <a:lnTo>
                  <a:pt x="28525" y="1089912"/>
                </a:lnTo>
                <a:lnTo>
                  <a:pt x="16045" y="1136896"/>
                </a:lnTo>
                <a:lnTo>
                  <a:pt x="7131" y="1184494"/>
                </a:lnTo>
                <a:lnTo>
                  <a:pt x="1782" y="1232502"/>
                </a:lnTo>
                <a:lnTo>
                  <a:pt x="0" y="1280714"/>
                </a:lnTo>
                <a:lnTo>
                  <a:pt x="1782" y="1328927"/>
                </a:lnTo>
                <a:lnTo>
                  <a:pt x="7131" y="1376934"/>
                </a:lnTo>
                <a:lnTo>
                  <a:pt x="16045" y="1424533"/>
                </a:lnTo>
                <a:lnTo>
                  <a:pt x="28525" y="1471517"/>
                </a:lnTo>
                <a:lnTo>
                  <a:pt x="44570" y="1517682"/>
                </a:lnTo>
                <a:lnTo>
                  <a:pt x="64181" y="1562823"/>
                </a:lnTo>
                <a:lnTo>
                  <a:pt x="87358" y="1606736"/>
                </a:lnTo>
                <a:lnTo>
                  <a:pt x="450321" y="2235418"/>
                </a:lnTo>
                <a:lnTo>
                  <a:pt x="476763" y="2277444"/>
                </a:lnTo>
                <a:lnTo>
                  <a:pt x="506052" y="2316996"/>
                </a:lnTo>
                <a:lnTo>
                  <a:pt x="538009" y="2353973"/>
                </a:lnTo>
                <a:lnTo>
                  <a:pt x="572459" y="2388271"/>
                </a:lnTo>
                <a:lnTo>
                  <a:pt x="609224" y="2419789"/>
                </a:lnTo>
                <a:lnTo>
                  <a:pt x="648126" y="2448424"/>
                </a:lnTo>
                <a:lnTo>
                  <a:pt x="688988" y="2474073"/>
                </a:lnTo>
                <a:lnTo>
                  <a:pt x="731632" y="2496635"/>
                </a:lnTo>
                <a:lnTo>
                  <a:pt x="775882" y="2516007"/>
                </a:lnTo>
                <a:lnTo>
                  <a:pt x="821560" y="2532086"/>
                </a:lnTo>
                <a:lnTo>
                  <a:pt x="868489" y="2544770"/>
                </a:lnTo>
                <a:lnTo>
                  <a:pt x="916491" y="2553957"/>
                </a:lnTo>
                <a:lnTo>
                  <a:pt x="965389" y="2559544"/>
                </a:lnTo>
                <a:lnTo>
                  <a:pt x="1015005" y="2561429"/>
                </a:lnTo>
                <a:lnTo>
                  <a:pt x="1740941" y="2561429"/>
                </a:lnTo>
                <a:lnTo>
                  <a:pt x="1790560" y="2559544"/>
                </a:lnTo>
                <a:lnTo>
                  <a:pt x="1839459" y="2553957"/>
                </a:lnTo>
                <a:lnTo>
                  <a:pt x="1887462" y="2544770"/>
                </a:lnTo>
                <a:lnTo>
                  <a:pt x="1934391" y="2532086"/>
                </a:lnTo>
                <a:lnTo>
                  <a:pt x="1980069" y="2516007"/>
                </a:lnTo>
                <a:lnTo>
                  <a:pt x="2024319" y="2496635"/>
                </a:lnTo>
                <a:lnTo>
                  <a:pt x="2066963" y="2474073"/>
                </a:lnTo>
                <a:lnTo>
                  <a:pt x="2107824" y="2448424"/>
                </a:lnTo>
                <a:lnTo>
                  <a:pt x="2146725" y="2419789"/>
                </a:lnTo>
                <a:lnTo>
                  <a:pt x="2183489" y="2388271"/>
                </a:lnTo>
                <a:lnTo>
                  <a:pt x="2217938" y="2353973"/>
                </a:lnTo>
                <a:lnTo>
                  <a:pt x="2249896" y="2316996"/>
                </a:lnTo>
                <a:lnTo>
                  <a:pt x="2279184" y="2277444"/>
                </a:lnTo>
                <a:lnTo>
                  <a:pt x="2305626" y="2235418"/>
                </a:lnTo>
                <a:lnTo>
                  <a:pt x="2668588" y="1606736"/>
                </a:lnTo>
                <a:lnTo>
                  <a:pt x="2691765" y="1562823"/>
                </a:lnTo>
                <a:lnTo>
                  <a:pt x="2711376" y="1517682"/>
                </a:lnTo>
                <a:lnTo>
                  <a:pt x="2727422" y="1471517"/>
                </a:lnTo>
                <a:lnTo>
                  <a:pt x="2739902" y="1424533"/>
                </a:lnTo>
                <a:lnTo>
                  <a:pt x="2748816" y="1376934"/>
                </a:lnTo>
                <a:lnTo>
                  <a:pt x="2754164" y="1328927"/>
                </a:lnTo>
                <a:lnTo>
                  <a:pt x="2755947" y="1280714"/>
                </a:lnTo>
                <a:lnTo>
                  <a:pt x="2754164" y="1232502"/>
                </a:lnTo>
                <a:lnTo>
                  <a:pt x="2748816" y="1184494"/>
                </a:lnTo>
                <a:lnTo>
                  <a:pt x="2739902" y="1136896"/>
                </a:lnTo>
                <a:lnTo>
                  <a:pt x="2727422" y="1089912"/>
                </a:lnTo>
                <a:lnTo>
                  <a:pt x="2711376" y="1043747"/>
                </a:lnTo>
                <a:lnTo>
                  <a:pt x="2691765" y="998606"/>
                </a:lnTo>
                <a:lnTo>
                  <a:pt x="2668588" y="954693"/>
                </a:lnTo>
                <a:lnTo>
                  <a:pt x="2305626" y="326021"/>
                </a:lnTo>
                <a:lnTo>
                  <a:pt x="2279184" y="283993"/>
                </a:lnTo>
                <a:lnTo>
                  <a:pt x="2249896" y="244439"/>
                </a:lnTo>
                <a:lnTo>
                  <a:pt x="2217938" y="207461"/>
                </a:lnTo>
                <a:lnTo>
                  <a:pt x="2183489" y="173161"/>
                </a:lnTo>
                <a:lnTo>
                  <a:pt x="2146725" y="141643"/>
                </a:lnTo>
                <a:lnTo>
                  <a:pt x="2107824" y="113007"/>
                </a:lnTo>
                <a:lnTo>
                  <a:pt x="2066963" y="87357"/>
                </a:lnTo>
                <a:lnTo>
                  <a:pt x="2024319" y="64795"/>
                </a:lnTo>
                <a:lnTo>
                  <a:pt x="1980069" y="45423"/>
                </a:lnTo>
                <a:lnTo>
                  <a:pt x="1934391" y="29343"/>
                </a:lnTo>
                <a:lnTo>
                  <a:pt x="1887462" y="16659"/>
                </a:lnTo>
                <a:lnTo>
                  <a:pt x="1839459" y="7472"/>
                </a:lnTo>
                <a:lnTo>
                  <a:pt x="1790560" y="1885"/>
                </a:lnTo>
                <a:lnTo>
                  <a:pt x="1740941" y="0"/>
                </a:lnTo>
                <a:close/>
              </a:path>
            </a:pathLst>
          </a:custGeom>
          <a:ln w="28575">
            <a:solidFill>
              <a:schemeClr val="bg1"/>
            </a:solidFill>
          </a:ln>
        </p:spPr>
        <p:txBody>
          <a:bodyPr wrap="square" lIns="0" tIns="0" rIns="0" bIns="0" rtlCol="0"/>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139" name="Freeform 83">
            <a:extLst>
              <a:ext uri="{FF2B5EF4-FFF2-40B4-BE49-F238E27FC236}">
                <a16:creationId xmlns:a16="http://schemas.microsoft.com/office/drawing/2014/main" id="{E654042E-D81A-4D27-9A55-D8EB34309D0C}"/>
              </a:ext>
            </a:extLst>
          </p:cNvPr>
          <p:cNvSpPr>
            <a:spLocks noEditPoints="1"/>
          </p:cNvSpPr>
          <p:nvPr/>
        </p:nvSpPr>
        <p:spPr bwMode="auto">
          <a:xfrm>
            <a:off x="116372" y="150549"/>
            <a:ext cx="236361" cy="225393"/>
          </a:xfrm>
          <a:custGeom>
            <a:avLst/>
            <a:gdLst>
              <a:gd name="T0" fmla="*/ 28 w 176"/>
              <a:gd name="T1" fmla="*/ 88 h 144"/>
              <a:gd name="T2" fmla="*/ 4 w 176"/>
              <a:gd name="T3" fmla="*/ 88 h 144"/>
              <a:gd name="T4" fmla="*/ 0 w 176"/>
              <a:gd name="T5" fmla="*/ 92 h 144"/>
              <a:gd name="T6" fmla="*/ 0 w 176"/>
              <a:gd name="T7" fmla="*/ 140 h 144"/>
              <a:gd name="T8" fmla="*/ 4 w 176"/>
              <a:gd name="T9" fmla="*/ 144 h 144"/>
              <a:gd name="T10" fmla="*/ 28 w 176"/>
              <a:gd name="T11" fmla="*/ 144 h 144"/>
              <a:gd name="T12" fmla="*/ 32 w 176"/>
              <a:gd name="T13" fmla="*/ 140 h 144"/>
              <a:gd name="T14" fmla="*/ 32 w 176"/>
              <a:gd name="T15" fmla="*/ 92 h 144"/>
              <a:gd name="T16" fmla="*/ 28 w 176"/>
              <a:gd name="T17" fmla="*/ 88 h 144"/>
              <a:gd name="T18" fmla="*/ 24 w 176"/>
              <a:gd name="T19" fmla="*/ 136 h 144"/>
              <a:gd name="T20" fmla="*/ 8 w 176"/>
              <a:gd name="T21" fmla="*/ 136 h 144"/>
              <a:gd name="T22" fmla="*/ 8 w 176"/>
              <a:gd name="T23" fmla="*/ 96 h 144"/>
              <a:gd name="T24" fmla="*/ 24 w 176"/>
              <a:gd name="T25" fmla="*/ 96 h 144"/>
              <a:gd name="T26" fmla="*/ 24 w 176"/>
              <a:gd name="T27" fmla="*/ 136 h 144"/>
              <a:gd name="T28" fmla="*/ 124 w 176"/>
              <a:gd name="T29" fmla="*/ 64 h 144"/>
              <a:gd name="T30" fmla="*/ 100 w 176"/>
              <a:gd name="T31" fmla="*/ 64 h 144"/>
              <a:gd name="T32" fmla="*/ 96 w 176"/>
              <a:gd name="T33" fmla="*/ 68 h 144"/>
              <a:gd name="T34" fmla="*/ 96 w 176"/>
              <a:gd name="T35" fmla="*/ 140 h 144"/>
              <a:gd name="T36" fmla="*/ 100 w 176"/>
              <a:gd name="T37" fmla="*/ 144 h 144"/>
              <a:gd name="T38" fmla="*/ 124 w 176"/>
              <a:gd name="T39" fmla="*/ 144 h 144"/>
              <a:gd name="T40" fmla="*/ 128 w 176"/>
              <a:gd name="T41" fmla="*/ 140 h 144"/>
              <a:gd name="T42" fmla="*/ 128 w 176"/>
              <a:gd name="T43" fmla="*/ 68 h 144"/>
              <a:gd name="T44" fmla="*/ 124 w 176"/>
              <a:gd name="T45" fmla="*/ 64 h 144"/>
              <a:gd name="T46" fmla="*/ 120 w 176"/>
              <a:gd name="T47" fmla="*/ 136 h 144"/>
              <a:gd name="T48" fmla="*/ 104 w 176"/>
              <a:gd name="T49" fmla="*/ 136 h 144"/>
              <a:gd name="T50" fmla="*/ 104 w 176"/>
              <a:gd name="T51" fmla="*/ 72 h 144"/>
              <a:gd name="T52" fmla="*/ 120 w 176"/>
              <a:gd name="T53" fmla="*/ 72 h 144"/>
              <a:gd name="T54" fmla="*/ 120 w 176"/>
              <a:gd name="T55" fmla="*/ 136 h 144"/>
              <a:gd name="T56" fmla="*/ 76 w 176"/>
              <a:gd name="T57" fmla="*/ 16 h 144"/>
              <a:gd name="T58" fmla="*/ 52 w 176"/>
              <a:gd name="T59" fmla="*/ 16 h 144"/>
              <a:gd name="T60" fmla="*/ 48 w 176"/>
              <a:gd name="T61" fmla="*/ 20 h 144"/>
              <a:gd name="T62" fmla="*/ 48 w 176"/>
              <a:gd name="T63" fmla="*/ 140 h 144"/>
              <a:gd name="T64" fmla="*/ 52 w 176"/>
              <a:gd name="T65" fmla="*/ 144 h 144"/>
              <a:gd name="T66" fmla="*/ 76 w 176"/>
              <a:gd name="T67" fmla="*/ 144 h 144"/>
              <a:gd name="T68" fmla="*/ 80 w 176"/>
              <a:gd name="T69" fmla="*/ 140 h 144"/>
              <a:gd name="T70" fmla="*/ 80 w 176"/>
              <a:gd name="T71" fmla="*/ 20 h 144"/>
              <a:gd name="T72" fmla="*/ 76 w 176"/>
              <a:gd name="T73" fmla="*/ 16 h 144"/>
              <a:gd name="T74" fmla="*/ 72 w 176"/>
              <a:gd name="T75" fmla="*/ 136 h 144"/>
              <a:gd name="T76" fmla="*/ 56 w 176"/>
              <a:gd name="T77" fmla="*/ 136 h 144"/>
              <a:gd name="T78" fmla="*/ 56 w 176"/>
              <a:gd name="T79" fmla="*/ 24 h 144"/>
              <a:gd name="T80" fmla="*/ 72 w 176"/>
              <a:gd name="T81" fmla="*/ 24 h 144"/>
              <a:gd name="T82" fmla="*/ 72 w 176"/>
              <a:gd name="T83" fmla="*/ 136 h 144"/>
              <a:gd name="T84" fmla="*/ 172 w 176"/>
              <a:gd name="T85" fmla="*/ 0 h 144"/>
              <a:gd name="T86" fmla="*/ 148 w 176"/>
              <a:gd name="T87" fmla="*/ 0 h 144"/>
              <a:gd name="T88" fmla="*/ 144 w 176"/>
              <a:gd name="T89" fmla="*/ 4 h 144"/>
              <a:gd name="T90" fmla="*/ 144 w 176"/>
              <a:gd name="T91" fmla="*/ 140 h 144"/>
              <a:gd name="T92" fmla="*/ 148 w 176"/>
              <a:gd name="T93" fmla="*/ 144 h 144"/>
              <a:gd name="T94" fmla="*/ 172 w 176"/>
              <a:gd name="T95" fmla="*/ 144 h 144"/>
              <a:gd name="T96" fmla="*/ 176 w 176"/>
              <a:gd name="T97" fmla="*/ 140 h 144"/>
              <a:gd name="T98" fmla="*/ 176 w 176"/>
              <a:gd name="T99" fmla="*/ 4 h 144"/>
              <a:gd name="T100" fmla="*/ 172 w 176"/>
              <a:gd name="T101" fmla="*/ 0 h 144"/>
              <a:gd name="T102" fmla="*/ 168 w 176"/>
              <a:gd name="T103" fmla="*/ 136 h 144"/>
              <a:gd name="T104" fmla="*/ 152 w 176"/>
              <a:gd name="T105" fmla="*/ 136 h 144"/>
              <a:gd name="T106" fmla="*/ 152 w 176"/>
              <a:gd name="T107" fmla="*/ 8 h 144"/>
              <a:gd name="T108" fmla="*/ 168 w 176"/>
              <a:gd name="T109" fmla="*/ 8 h 144"/>
              <a:gd name="T110" fmla="*/ 168 w 176"/>
              <a:gd name="T111" fmla="*/ 13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6" h="144">
                <a:moveTo>
                  <a:pt x="28" y="88"/>
                </a:moveTo>
                <a:cubicBezTo>
                  <a:pt x="4" y="88"/>
                  <a:pt x="4" y="88"/>
                  <a:pt x="4" y="88"/>
                </a:cubicBezTo>
                <a:cubicBezTo>
                  <a:pt x="2" y="88"/>
                  <a:pt x="0" y="90"/>
                  <a:pt x="0" y="92"/>
                </a:cubicBezTo>
                <a:cubicBezTo>
                  <a:pt x="0" y="140"/>
                  <a:pt x="0" y="140"/>
                  <a:pt x="0" y="140"/>
                </a:cubicBezTo>
                <a:cubicBezTo>
                  <a:pt x="0" y="142"/>
                  <a:pt x="2" y="144"/>
                  <a:pt x="4" y="144"/>
                </a:cubicBezTo>
                <a:cubicBezTo>
                  <a:pt x="28" y="144"/>
                  <a:pt x="28" y="144"/>
                  <a:pt x="28" y="144"/>
                </a:cubicBezTo>
                <a:cubicBezTo>
                  <a:pt x="30" y="144"/>
                  <a:pt x="32" y="142"/>
                  <a:pt x="32" y="140"/>
                </a:cubicBezTo>
                <a:cubicBezTo>
                  <a:pt x="32" y="92"/>
                  <a:pt x="32" y="92"/>
                  <a:pt x="32" y="92"/>
                </a:cubicBezTo>
                <a:cubicBezTo>
                  <a:pt x="32" y="90"/>
                  <a:pt x="30" y="88"/>
                  <a:pt x="28" y="88"/>
                </a:cubicBezTo>
                <a:moveTo>
                  <a:pt x="24" y="136"/>
                </a:moveTo>
                <a:cubicBezTo>
                  <a:pt x="8" y="136"/>
                  <a:pt x="8" y="136"/>
                  <a:pt x="8" y="136"/>
                </a:cubicBezTo>
                <a:cubicBezTo>
                  <a:pt x="8" y="96"/>
                  <a:pt x="8" y="96"/>
                  <a:pt x="8" y="96"/>
                </a:cubicBezTo>
                <a:cubicBezTo>
                  <a:pt x="24" y="96"/>
                  <a:pt x="24" y="96"/>
                  <a:pt x="24" y="96"/>
                </a:cubicBezTo>
                <a:lnTo>
                  <a:pt x="24" y="136"/>
                </a:lnTo>
                <a:close/>
                <a:moveTo>
                  <a:pt x="124" y="64"/>
                </a:moveTo>
                <a:cubicBezTo>
                  <a:pt x="100" y="64"/>
                  <a:pt x="100" y="64"/>
                  <a:pt x="100" y="64"/>
                </a:cubicBezTo>
                <a:cubicBezTo>
                  <a:pt x="98" y="64"/>
                  <a:pt x="96" y="66"/>
                  <a:pt x="96" y="68"/>
                </a:cubicBezTo>
                <a:cubicBezTo>
                  <a:pt x="96" y="140"/>
                  <a:pt x="96" y="140"/>
                  <a:pt x="96" y="140"/>
                </a:cubicBezTo>
                <a:cubicBezTo>
                  <a:pt x="96" y="142"/>
                  <a:pt x="98" y="144"/>
                  <a:pt x="100" y="144"/>
                </a:cubicBezTo>
                <a:cubicBezTo>
                  <a:pt x="124" y="144"/>
                  <a:pt x="124" y="144"/>
                  <a:pt x="124" y="144"/>
                </a:cubicBezTo>
                <a:cubicBezTo>
                  <a:pt x="126" y="144"/>
                  <a:pt x="128" y="142"/>
                  <a:pt x="128" y="140"/>
                </a:cubicBezTo>
                <a:cubicBezTo>
                  <a:pt x="128" y="68"/>
                  <a:pt x="128" y="68"/>
                  <a:pt x="128" y="68"/>
                </a:cubicBezTo>
                <a:cubicBezTo>
                  <a:pt x="128" y="66"/>
                  <a:pt x="126" y="64"/>
                  <a:pt x="124" y="64"/>
                </a:cubicBezTo>
                <a:moveTo>
                  <a:pt x="120" y="136"/>
                </a:moveTo>
                <a:cubicBezTo>
                  <a:pt x="104" y="136"/>
                  <a:pt x="104" y="136"/>
                  <a:pt x="104" y="136"/>
                </a:cubicBezTo>
                <a:cubicBezTo>
                  <a:pt x="104" y="72"/>
                  <a:pt x="104" y="72"/>
                  <a:pt x="104" y="72"/>
                </a:cubicBezTo>
                <a:cubicBezTo>
                  <a:pt x="120" y="72"/>
                  <a:pt x="120" y="72"/>
                  <a:pt x="120" y="72"/>
                </a:cubicBezTo>
                <a:lnTo>
                  <a:pt x="120" y="136"/>
                </a:lnTo>
                <a:close/>
                <a:moveTo>
                  <a:pt x="76" y="16"/>
                </a:moveTo>
                <a:cubicBezTo>
                  <a:pt x="52" y="16"/>
                  <a:pt x="52" y="16"/>
                  <a:pt x="52" y="16"/>
                </a:cubicBezTo>
                <a:cubicBezTo>
                  <a:pt x="50" y="16"/>
                  <a:pt x="48" y="18"/>
                  <a:pt x="48" y="20"/>
                </a:cubicBezTo>
                <a:cubicBezTo>
                  <a:pt x="48" y="140"/>
                  <a:pt x="48" y="140"/>
                  <a:pt x="48" y="140"/>
                </a:cubicBezTo>
                <a:cubicBezTo>
                  <a:pt x="48" y="142"/>
                  <a:pt x="50" y="144"/>
                  <a:pt x="52" y="144"/>
                </a:cubicBezTo>
                <a:cubicBezTo>
                  <a:pt x="76" y="144"/>
                  <a:pt x="76" y="144"/>
                  <a:pt x="76" y="144"/>
                </a:cubicBezTo>
                <a:cubicBezTo>
                  <a:pt x="78" y="144"/>
                  <a:pt x="80" y="142"/>
                  <a:pt x="80" y="140"/>
                </a:cubicBezTo>
                <a:cubicBezTo>
                  <a:pt x="80" y="20"/>
                  <a:pt x="80" y="20"/>
                  <a:pt x="80" y="20"/>
                </a:cubicBezTo>
                <a:cubicBezTo>
                  <a:pt x="80" y="18"/>
                  <a:pt x="78" y="16"/>
                  <a:pt x="76" y="16"/>
                </a:cubicBezTo>
                <a:moveTo>
                  <a:pt x="72" y="136"/>
                </a:moveTo>
                <a:cubicBezTo>
                  <a:pt x="56" y="136"/>
                  <a:pt x="56" y="136"/>
                  <a:pt x="56" y="136"/>
                </a:cubicBezTo>
                <a:cubicBezTo>
                  <a:pt x="56" y="24"/>
                  <a:pt x="56" y="24"/>
                  <a:pt x="56" y="24"/>
                </a:cubicBezTo>
                <a:cubicBezTo>
                  <a:pt x="72" y="24"/>
                  <a:pt x="72" y="24"/>
                  <a:pt x="72" y="24"/>
                </a:cubicBezTo>
                <a:lnTo>
                  <a:pt x="72" y="136"/>
                </a:lnTo>
                <a:close/>
                <a:moveTo>
                  <a:pt x="172" y="0"/>
                </a:moveTo>
                <a:cubicBezTo>
                  <a:pt x="148" y="0"/>
                  <a:pt x="148" y="0"/>
                  <a:pt x="148" y="0"/>
                </a:cubicBezTo>
                <a:cubicBezTo>
                  <a:pt x="146" y="0"/>
                  <a:pt x="144" y="2"/>
                  <a:pt x="144" y="4"/>
                </a:cubicBezTo>
                <a:cubicBezTo>
                  <a:pt x="144" y="140"/>
                  <a:pt x="144" y="140"/>
                  <a:pt x="144" y="140"/>
                </a:cubicBezTo>
                <a:cubicBezTo>
                  <a:pt x="144" y="142"/>
                  <a:pt x="146" y="144"/>
                  <a:pt x="148" y="144"/>
                </a:cubicBezTo>
                <a:cubicBezTo>
                  <a:pt x="172" y="144"/>
                  <a:pt x="172" y="144"/>
                  <a:pt x="172" y="144"/>
                </a:cubicBezTo>
                <a:cubicBezTo>
                  <a:pt x="174" y="144"/>
                  <a:pt x="176" y="142"/>
                  <a:pt x="176" y="140"/>
                </a:cubicBezTo>
                <a:cubicBezTo>
                  <a:pt x="176" y="4"/>
                  <a:pt x="176" y="4"/>
                  <a:pt x="176" y="4"/>
                </a:cubicBezTo>
                <a:cubicBezTo>
                  <a:pt x="176" y="2"/>
                  <a:pt x="174" y="0"/>
                  <a:pt x="172" y="0"/>
                </a:cubicBezTo>
                <a:moveTo>
                  <a:pt x="168" y="136"/>
                </a:moveTo>
                <a:cubicBezTo>
                  <a:pt x="152" y="136"/>
                  <a:pt x="152" y="136"/>
                  <a:pt x="152" y="136"/>
                </a:cubicBezTo>
                <a:cubicBezTo>
                  <a:pt x="152" y="8"/>
                  <a:pt x="152" y="8"/>
                  <a:pt x="152" y="8"/>
                </a:cubicBezTo>
                <a:cubicBezTo>
                  <a:pt x="168" y="8"/>
                  <a:pt x="168" y="8"/>
                  <a:pt x="168" y="8"/>
                </a:cubicBezTo>
                <a:lnTo>
                  <a:pt x="168" y="13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cxnSp>
        <p:nvCxnSpPr>
          <p:cNvPr id="141" name="Conector angular 50">
            <a:extLst>
              <a:ext uri="{FF2B5EF4-FFF2-40B4-BE49-F238E27FC236}">
                <a16:creationId xmlns:a16="http://schemas.microsoft.com/office/drawing/2014/main" id="{C8967B79-4B3B-49C8-8AFE-745C12150901}"/>
              </a:ext>
            </a:extLst>
          </p:cNvPr>
          <p:cNvCxnSpPr>
            <a:cxnSpLocks/>
          </p:cNvCxnSpPr>
          <p:nvPr/>
        </p:nvCxnSpPr>
        <p:spPr>
          <a:xfrm rot="5400000" flipH="1" flipV="1">
            <a:off x="1092634" y="5725911"/>
            <a:ext cx="7747394" cy="4465494"/>
          </a:xfrm>
          <a:prstGeom prst="bentConnector3">
            <a:avLst>
              <a:gd name="adj1" fmla="val 3"/>
            </a:avLst>
          </a:prstGeom>
          <a:ln w="3175">
            <a:solidFill>
              <a:srgbClr val="0070C0"/>
            </a:solidFill>
            <a:prstDash val="dash"/>
            <a:tailEnd type="oval" w="sm"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6901219"/>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cf7121d2-846d-4102-a7fa-c2642cbf7e38" xsi:nil="true"/>
    <lcf76f155ced4ddcb4097134ff3c332f xmlns="aa3b277f-809b-42de-be3e-769ccad4d8ba">
      <Terms xmlns="http://schemas.microsoft.com/office/infopath/2007/PartnerControls"/>
    </lcf76f155ced4ddcb4097134ff3c332f>
    <SharedWithUsers xmlns="cf7121d2-846d-4102-a7fa-c2642cbf7e38">
      <UserInfo>
        <DisplayName/>
        <AccountId xsi:nil="true"/>
        <AccountType/>
      </UserInfo>
    </SharedWithUsers>
    <MediaLengthInSeconds xmlns="aa3b277f-809b-42de-be3e-769ccad4d8ba"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o" ma:contentTypeID="0x0101009C6105715576C44B9231413EAD68C067" ma:contentTypeVersion="15" ma:contentTypeDescription="Crear nuevo documento." ma:contentTypeScope="" ma:versionID="83bb3a29acce30ec458056f4e42f9856">
  <xsd:schema xmlns:xsd="http://www.w3.org/2001/XMLSchema" xmlns:xs="http://www.w3.org/2001/XMLSchema" xmlns:p="http://schemas.microsoft.com/office/2006/metadata/properties" xmlns:ns2="cf7121d2-846d-4102-a7fa-c2642cbf7e38" xmlns:ns3="aa3b277f-809b-42de-be3e-769ccad4d8ba" targetNamespace="http://schemas.microsoft.com/office/2006/metadata/properties" ma:root="true" ma:fieldsID="f4ec21bd3417342750ae6961956c7a22" ns2:_="" ns3:_="">
    <xsd:import namespace="cf7121d2-846d-4102-a7fa-c2642cbf7e38"/>
    <xsd:import namespace="aa3b277f-809b-42de-be3e-769ccad4d8ba"/>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element ref="ns3:MediaServiceDateTaken" minOccurs="0"/>
                <xsd:element ref="ns3:MediaServiceGenerationTime" minOccurs="0"/>
                <xsd:element ref="ns3:MediaServiceEventHashCode" minOccurs="0"/>
                <xsd:element ref="ns3:MediaLengthInSeconds" minOccurs="0"/>
                <xsd:element ref="ns3:lcf76f155ced4ddcb4097134ff3c332f" minOccurs="0"/>
                <xsd:element ref="ns2:TaxCatchAll" minOccurs="0"/>
                <xsd:element ref="ns3:MediaServiceOCR" minOccurs="0"/>
                <xsd:element ref="ns3:MediaServiceLocation"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f7121d2-846d-4102-a7fa-c2642cbf7e38" elementFormDefault="qualified">
    <xsd:import namespace="http://schemas.microsoft.com/office/2006/documentManagement/types"/>
    <xsd:import namespace="http://schemas.microsoft.com/office/infopath/2007/PartnerControls"/>
    <xsd:element name="SharedWithUsers" ma:index="8"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Detalles de uso compartido" ma:internalName="SharedWithDetails" ma:readOnly="true">
      <xsd:simpleType>
        <xsd:restriction base="dms:Note">
          <xsd:maxLength value="255"/>
        </xsd:restriction>
      </xsd:simpleType>
    </xsd:element>
    <xsd:element name="TaxCatchAll" ma:index="19" nillable="true" ma:displayName="Taxonomy Catch All Column" ma:hidden="true" ma:list="{610e3128-4e33-4b57-88cd-a7cbc9cc41d7}" ma:internalName="TaxCatchAll" ma:showField="CatchAllData" ma:web="cf7121d2-846d-4102-a7fa-c2642cbf7e38">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aa3b277f-809b-42de-be3e-769ccad4d8ba"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Etiquetas de imagen" ma:readOnly="false" ma:fieldId="{5cf76f15-5ced-4ddc-b409-7134ff3c332f}" ma:taxonomyMulti="true" ma:sspId="5f6af8e8-6f47-41b2-969d-600dc50bb171"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E9A2F10-7701-4080-8A35-D7C8E454CF25}">
  <ds:schemaRefs>
    <ds:schemaRef ds:uri="http://schemas.microsoft.com/office/2006/documentManagement/types"/>
    <ds:schemaRef ds:uri="http://www.w3.org/XML/1998/namespace"/>
    <ds:schemaRef ds:uri="http://schemas.microsoft.com/office/infopath/2007/PartnerControls"/>
    <ds:schemaRef ds:uri="http://purl.org/dc/elements/1.1/"/>
    <ds:schemaRef ds:uri="http://purl.org/dc/dcmitype/"/>
    <ds:schemaRef ds:uri="http://schemas.openxmlformats.org/package/2006/metadata/core-properties"/>
    <ds:schemaRef ds:uri="aa3b277f-809b-42de-be3e-769ccad4d8ba"/>
    <ds:schemaRef ds:uri="cf7121d2-846d-4102-a7fa-c2642cbf7e38"/>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7C2BFE06-7CBB-46D4-B6CD-949B8EA89D1D}">
  <ds:schemaRefs>
    <ds:schemaRef ds:uri="http://schemas.microsoft.com/sharepoint/v3/contenttype/forms"/>
  </ds:schemaRefs>
</ds:datastoreItem>
</file>

<file path=customXml/itemProps3.xml><?xml version="1.0" encoding="utf-8"?>
<ds:datastoreItem xmlns:ds="http://schemas.openxmlformats.org/officeDocument/2006/customXml" ds:itemID="{5C7A2B54-AA12-4232-B4A2-5D42562D45F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f7121d2-846d-4102-a7fa-c2642cbf7e38"/>
    <ds:schemaRef ds:uri="aa3b277f-809b-42de-be3e-769ccad4d8b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1849</TotalTime>
  <Words>796</Words>
  <Application>Microsoft Office PowerPoint</Application>
  <PresentationFormat>Personalizado</PresentationFormat>
  <Paragraphs>66</Paragraphs>
  <Slides>1</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vt:i4>
      </vt:variant>
    </vt:vector>
  </HeadingPairs>
  <TitlesOfParts>
    <vt:vector size="6" baseType="lpstr">
      <vt:lpstr>Arial</vt:lpstr>
      <vt:lpstr>Calibri</vt:lpstr>
      <vt:lpstr>Calibri Light</vt:lpstr>
      <vt:lpstr>Montserrat</vt:lpstr>
      <vt:lpstr>Tema de Office</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MELISA MADRID VILLA</dc:creator>
  <cp:lastModifiedBy>MONICA MARIA MARTINEZ RIVERA</cp:lastModifiedBy>
  <cp:revision>89</cp:revision>
  <dcterms:created xsi:type="dcterms:W3CDTF">2024-04-25T20:31:49Z</dcterms:created>
  <dcterms:modified xsi:type="dcterms:W3CDTF">2025-10-23T18:52:27Z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0x0101009C6105715576C44B9231413EAD68C067</vt:lpwstr>
  </property>
  <property fmtid="{D5CDD505-2E9C-101B-9397-08002B2CF9AE}" pid="3" name="Order">
    <vt:r8>390600</vt:r8>
  </property>
  <property fmtid="{D5CDD505-2E9C-101B-9397-08002B2CF9AE}" pid="4" name="_SourceUrl">
    <vt:lpwstr/>
  </property>
  <property fmtid="{D5CDD505-2E9C-101B-9397-08002B2CF9AE}" pid="5" name="_SharedFileIndex">
    <vt:lpwstr/>
  </property>
  <property fmtid="{D5CDD505-2E9C-101B-9397-08002B2CF9AE}" pid="6" name="ComplianceAssetId">
    <vt:lpwstr/>
  </property>
  <property fmtid="{D5CDD505-2E9C-101B-9397-08002B2CF9AE}" pid="7" name="_ExtendedDescription">
    <vt:lpwstr/>
  </property>
  <property fmtid="{D5CDD505-2E9C-101B-9397-08002B2CF9AE}" pid="8" name="TriggerFlowInfo">
    <vt:lpwstr/>
  </property>
</Properties>
</file>